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63" r:id="rId3"/>
    <p:sldMasterId id="2147483675" r:id="rId4"/>
    <p:sldMasterId id="2147483687" r:id="rId5"/>
    <p:sldMasterId id="2147483699" r:id="rId6"/>
    <p:sldMasterId id="2147483711" r:id="rId7"/>
    <p:sldMasterId id="2147483723" r:id="rId8"/>
    <p:sldMasterId id="2147483735" r:id="rId9"/>
  </p:sldMasterIdLst>
  <p:notesMasterIdLst>
    <p:notesMasterId r:id="rId117"/>
  </p:notesMasterIdLst>
  <p:handoutMasterIdLst>
    <p:handoutMasterId r:id="rId118"/>
  </p:handoutMasterIdLst>
  <p:sldIdLst>
    <p:sldId id="365" r:id="rId10"/>
    <p:sldId id="366" r:id="rId11"/>
    <p:sldId id="639" r:id="rId12"/>
    <p:sldId id="368" r:id="rId13"/>
    <p:sldId id="464" r:id="rId14"/>
    <p:sldId id="367" r:id="rId15"/>
    <p:sldId id="523" r:id="rId16"/>
    <p:sldId id="385" r:id="rId17"/>
    <p:sldId id="386" r:id="rId18"/>
    <p:sldId id="453" r:id="rId19"/>
    <p:sldId id="599" r:id="rId20"/>
    <p:sldId id="618" r:id="rId21"/>
    <p:sldId id="620" r:id="rId22"/>
    <p:sldId id="457" r:id="rId23"/>
    <p:sldId id="466" r:id="rId24"/>
    <p:sldId id="582" r:id="rId25"/>
    <p:sldId id="535" r:id="rId26"/>
    <p:sldId id="619" r:id="rId27"/>
    <p:sldId id="536" r:id="rId28"/>
    <p:sldId id="537" r:id="rId29"/>
    <p:sldId id="470" r:id="rId30"/>
    <p:sldId id="539" r:id="rId31"/>
    <p:sldId id="540" r:id="rId32"/>
    <p:sldId id="541" r:id="rId33"/>
    <p:sldId id="542" r:id="rId34"/>
    <p:sldId id="575" r:id="rId35"/>
    <p:sldId id="516" r:id="rId36"/>
    <p:sldId id="588" r:id="rId37"/>
    <p:sldId id="621" r:id="rId38"/>
    <p:sldId id="622" r:id="rId39"/>
    <p:sldId id="623" r:id="rId40"/>
    <p:sldId id="624" r:id="rId41"/>
    <p:sldId id="625" r:id="rId42"/>
    <p:sldId id="530" r:id="rId43"/>
    <p:sldId id="543" r:id="rId44"/>
    <p:sldId id="486" r:id="rId45"/>
    <p:sldId id="500" r:id="rId46"/>
    <p:sldId id="544" r:id="rId47"/>
    <p:sldId id="545" r:id="rId48"/>
    <p:sldId id="532" r:id="rId49"/>
    <p:sldId id="546" r:id="rId50"/>
    <p:sldId id="640" r:id="rId51"/>
    <p:sldId id="641" r:id="rId52"/>
    <p:sldId id="642" r:id="rId53"/>
    <p:sldId id="643" r:id="rId54"/>
    <p:sldId id="644" r:id="rId55"/>
    <p:sldId id="626" r:id="rId56"/>
    <p:sldId id="627" r:id="rId57"/>
    <p:sldId id="628" r:id="rId58"/>
    <p:sldId id="629" r:id="rId59"/>
    <p:sldId id="630" r:id="rId60"/>
    <p:sldId id="460" r:id="rId61"/>
    <p:sldId id="631" r:id="rId62"/>
    <p:sldId id="632" r:id="rId63"/>
    <p:sldId id="633" r:id="rId64"/>
    <p:sldId id="645" r:id="rId65"/>
    <p:sldId id="646" r:id="rId66"/>
    <p:sldId id="647" r:id="rId67"/>
    <p:sldId id="648" r:id="rId68"/>
    <p:sldId id="634" r:id="rId69"/>
    <p:sldId id="635" r:id="rId70"/>
    <p:sldId id="636" r:id="rId71"/>
    <p:sldId id="649" r:id="rId72"/>
    <p:sldId id="650" r:id="rId73"/>
    <p:sldId id="651" r:id="rId74"/>
    <p:sldId id="652" r:id="rId75"/>
    <p:sldId id="653" r:id="rId76"/>
    <p:sldId id="432" r:id="rId77"/>
    <p:sldId id="654" r:id="rId78"/>
    <p:sldId id="655" r:id="rId79"/>
    <p:sldId id="656" r:id="rId80"/>
    <p:sldId id="657" r:id="rId81"/>
    <p:sldId id="658" r:id="rId82"/>
    <p:sldId id="659" r:id="rId83"/>
    <p:sldId id="660" r:id="rId84"/>
    <p:sldId id="661" r:id="rId85"/>
    <p:sldId id="436" r:id="rId86"/>
    <p:sldId id="437" r:id="rId87"/>
    <p:sldId id="438" r:id="rId88"/>
    <p:sldId id="439" r:id="rId89"/>
    <p:sldId id="397" r:id="rId90"/>
    <p:sldId id="596" r:id="rId91"/>
    <p:sldId id="597" r:id="rId92"/>
    <p:sldId id="591" r:id="rId93"/>
    <p:sldId id="423" r:id="rId94"/>
    <p:sldId id="637" r:id="rId95"/>
    <p:sldId id="424" r:id="rId96"/>
    <p:sldId id="418" r:id="rId97"/>
    <p:sldId id="638" r:id="rId98"/>
    <p:sldId id="419" r:id="rId99"/>
    <p:sldId id="592" r:id="rId100"/>
    <p:sldId id="601" r:id="rId101"/>
    <p:sldId id="602" r:id="rId102"/>
    <p:sldId id="603" r:id="rId103"/>
    <p:sldId id="604" r:id="rId104"/>
    <p:sldId id="605" r:id="rId105"/>
    <p:sldId id="606" r:id="rId106"/>
    <p:sldId id="607" r:id="rId107"/>
    <p:sldId id="608" r:id="rId108"/>
    <p:sldId id="609" r:id="rId109"/>
    <p:sldId id="610" r:id="rId110"/>
    <p:sldId id="611" r:id="rId111"/>
    <p:sldId id="612" r:id="rId112"/>
    <p:sldId id="613" r:id="rId113"/>
    <p:sldId id="614" r:id="rId114"/>
    <p:sldId id="615" r:id="rId115"/>
    <p:sldId id="617" r:id="rId116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616">
          <p15:clr>
            <a:srgbClr val="A4A3A4"/>
          </p15:clr>
        </p15:guide>
        <p15:guide id="4" orient="horz" pos="4089">
          <p15:clr>
            <a:srgbClr val="A4A3A4"/>
          </p15:clr>
        </p15:guide>
        <p15:guide id="5" pos="3120">
          <p15:clr>
            <a:srgbClr val="A4A3A4"/>
          </p15:clr>
        </p15:guide>
        <p15:guide id="6" pos="176">
          <p15:clr>
            <a:srgbClr val="A4A3A4"/>
          </p15:clr>
        </p15:guide>
        <p15:guide id="7" pos="6066">
          <p15:clr>
            <a:srgbClr val="A4A3A4"/>
          </p15:clr>
        </p15:guide>
        <p15:guide id="8" pos="1901">
          <p15:clr>
            <a:srgbClr val="A4A3A4"/>
          </p15:clr>
        </p15:guide>
        <p15:guide id="9" orient="horz" pos="2905">
          <p15:clr>
            <a:srgbClr val="A4A3A4"/>
          </p15:clr>
        </p15:guide>
        <p15:guide id="10" orient="horz" pos="1048">
          <p15:clr>
            <a:srgbClr val="A4A3A4"/>
          </p15:clr>
        </p15:guide>
        <p15:guide id="11" orient="horz" pos="3981">
          <p15:clr>
            <a:srgbClr val="A4A3A4"/>
          </p15:clr>
        </p15:guide>
        <p15:guide id="12" pos="4328">
          <p15:clr>
            <a:srgbClr val="A4A3A4"/>
          </p15:clr>
        </p15:guide>
        <p15:guide id="13" pos="2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 autoAdjust="0"/>
    <p:restoredTop sz="99779" autoAdjust="0"/>
  </p:normalViewPr>
  <p:slideViewPr>
    <p:cSldViewPr snapToGrid="0">
      <p:cViewPr varScale="1">
        <p:scale>
          <a:sx n="112" d="100"/>
          <a:sy n="112" d="100"/>
        </p:scale>
        <p:origin x="1692" y="96"/>
      </p:cViewPr>
      <p:guideLst>
        <p:guide orient="horz" pos="2160"/>
        <p:guide orient="horz" pos="306"/>
        <p:guide orient="horz" pos="616"/>
        <p:guide orient="horz" pos="4089"/>
        <p:guide pos="3120"/>
        <p:guide pos="176"/>
        <p:guide pos="6066"/>
        <p:guide pos="1901"/>
        <p:guide orient="horz" pos="2905"/>
        <p:guide orient="horz" pos="1048"/>
        <p:guide orient="horz" pos="3981"/>
        <p:guide pos="4328"/>
        <p:guide pos="232"/>
      </p:guideLst>
    </p:cSldViewPr>
  </p:slideViewPr>
  <p:outlineViewPr>
    <p:cViewPr>
      <p:scale>
        <a:sx n="33" d="100"/>
        <a:sy n="33" d="100"/>
      </p:scale>
      <p:origin x="0" y="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870" y="-84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presProps" Target="presProps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7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7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6324908-1898-431E-92F2-790B5E82AFA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7215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59DF3-6A1C-4150-BC53-860CD5B398BF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CF72-F1FE-4A4F-A13E-6D00580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28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63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CF72-F1FE-4A4F-A13E-6D005808C401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475" y="704850"/>
            <a:ext cx="9124950" cy="712788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475" y="1704975"/>
            <a:ext cx="91059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21681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54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286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413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3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3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66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49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2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49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291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11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68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333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7437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767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51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472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71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11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21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6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39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71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838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333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5289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58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6728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94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783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3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6011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42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811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800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740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273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070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07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713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324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9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71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432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593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958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2864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309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763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060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103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230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221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467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047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767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4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102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622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429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378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522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674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4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31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4076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9328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442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554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4319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0381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854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6988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375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89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4754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5073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643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044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154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421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0106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108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36570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1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2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600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3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2"/>
          <p:cNvSpPr>
            <a:spLocks noChangeArrowheads="1"/>
          </p:cNvSpPr>
          <p:nvPr userDrawn="1"/>
        </p:nvSpPr>
        <p:spPr bwMode="auto">
          <a:xfrm>
            <a:off x="282575" y="6562725"/>
            <a:ext cx="22701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ICS-APP-DT-11</a:t>
            </a:r>
          </a:p>
        </p:txBody>
      </p:sp>
      <p:sp>
        <p:nvSpPr>
          <p:cNvPr id="19" name="Line 7"/>
          <p:cNvSpPr>
            <a:spLocks noChangeShapeType="1"/>
          </p:cNvSpPr>
          <p:nvPr userDrawn="1"/>
        </p:nvSpPr>
        <p:spPr bwMode="auto">
          <a:xfrm>
            <a:off x="279400" y="381000"/>
            <a:ext cx="9350375" cy="0"/>
          </a:xfrm>
          <a:prstGeom prst="line">
            <a:avLst/>
          </a:prstGeom>
          <a:noFill/>
          <a:ln w="15875" cmpd="dbl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Line 8"/>
          <p:cNvSpPr>
            <a:spLocks noChangeShapeType="1"/>
          </p:cNvSpPr>
          <p:nvPr userDrawn="1"/>
        </p:nvSpPr>
        <p:spPr bwMode="auto">
          <a:xfrm>
            <a:off x="279400" y="6532563"/>
            <a:ext cx="93503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Rectangle 12"/>
          <p:cNvSpPr>
            <a:spLocks noChangeArrowheads="1"/>
          </p:cNvSpPr>
          <p:nvPr userDrawn="1"/>
        </p:nvSpPr>
        <p:spPr bwMode="auto">
          <a:xfrm>
            <a:off x="7292975" y="123825"/>
            <a:ext cx="22701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사용자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메뉴얼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>
            <a:off x="3817938" y="6564313"/>
            <a:ext cx="22701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- </a:t>
            </a:r>
            <a:fld id="{C4165F70-975F-472C-B678-8ED7F1267C9A}" type="slidenum"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11"/>
          <p:cNvSpPr>
            <a:spLocks noChangeArrowheads="1"/>
          </p:cNvSpPr>
          <p:nvPr userDrawn="1"/>
        </p:nvSpPr>
        <p:spPr bwMode="auto">
          <a:xfrm>
            <a:off x="908050" y="123825"/>
            <a:ext cx="29098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고객지원센터 통합상담시스템 고도화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그림 14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23825"/>
            <a:ext cx="6778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 descr="도식_00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601075" y="6580824"/>
            <a:ext cx="1021556" cy="20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Franklin Gothic Book" pitchFamily="34" charset="0"/>
          <a:ea typeface="바탕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Franklin Gothic Book" pitchFamily="34" charset="0"/>
          <a:ea typeface="바탕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Franklin Gothic Book" pitchFamily="34" charset="0"/>
          <a:ea typeface="바탕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Franklin Gothic Book" pitchFamily="34" charset="0"/>
          <a:ea typeface="바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96DCA-D789-4C3C-BFBD-F71356A6B3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0B519-013A-4969-8EF7-7CF691D6E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7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E7D9F-F310-46D2-B0CB-9365512BCBE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5DD5-3235-48AA-8580-81D8D8B93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5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C936E-4A92-41D7-A1BF-2A60BAD994E9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A91E6-94F9-4A5F-A4FA-8C4E2E35C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0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4E382-831E-4A2B-8F78-22ABDECB1FC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5C0EE-16D1-4397-9BBB-A169E3AC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3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4729F-8120-402C-97D9-26688BCC320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6F11C-6CC9-4F1D-9A5B-8656B8FC4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6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327A-8902-4168-896C-C4D99602A74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B314D-54AC-44B9-9C03-713F0DFAF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32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2E414-2C7B-47D8-91B0-8826EC975D2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769A2-2D49-41A7-BB8B-8E321E8C8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2611A-3BBD-4EAA-B6B4-08FEDD7ED7E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5E51-4727-4DD7-ABCC-DED56A237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1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9905999" cy="6858000"/>
          </a:xfrm>
        </p:grpSpPr>
        <p:pic>
          <p:nvPicPr>
            <p:cNvPr id="2060" name="그림 19" descr="표지A4 가로2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5999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1209675" y="800100"/>
              <a:ext cx="3267075" cy="781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4719801" y="2619375"/>
            <a:ext cx="43909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en-US" sz="2800" b="1" dirty="0" smtClean="0">
                <a:solidFill>
                  <a:srgbClr val="00437A"/>
                </a:solidFill>
                <a:latin typeface="맑은 고딕" pitchFamily="50" charset="-127"/>
                <a:ea typeface="맑은 고딕" pitchFamily="50" charset="-127"/>
              </a:rPr>
              <a:t>사용자메뉴얼</a:t>
            </a:r>
            <a:r>
              <a:rPr lang="en-US" altLang="ko-KR" sz="2800" b="1" dirty="0" smtClean="0">
                <a:solidFill>
                  <a:srgbClr val="00437A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800" b="1" dirty="0" err="1" smtClean="0">
                <a:solidFill>
                  <a:srgbClr val="00437A"/>
                </a:solidFill>
                <a:latin typeface="맑은 고딕" pitchFamily="50" charset="-127"/>
                <a:ea typeface="맑은 고딕" pitchFamily="50" charset="-127"/>
              </a:rPr>
              <a:t>공제지원실</a:t>
            </a:r>
            <a:r>
              <a:rPr lang="en-US" altLang="ko-KR" sz="2800" b="1" dirty="0" smtClean="0">
                <a:solidFill>
                  <a:srgbClr val="00437A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800" b="1" dirty="0">
              <a:solidFill>
                <a:srgbClr val="00437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198563" y="1208088"/>
            <a:ext cx="4041491" cy="618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41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800" b="1" dirty="0" smtClean="0">
                <a:solidFill>
                  <a:srgbClr val="015DA8"/>
                </a:solidFill>
                <a:latin typeface="+mn-ea"/>
                <a:ea typeface="+mn-ea"/>
              </a:rPr>
              <a:t>고객지원센터 통합상담시스템 고도화</a:t>
            </a:r>
            <a:endParaRPr lang="en-US" altLang="ko-KR" sz="1800" b="1" dirty="0">
              <a:solidFill>
                <a:srgbClr val="015DA8"/>
              </a:solidFill>
              <a:latin typeface="+mn-ea"/>
              <a:ea typeface="+mn-ea"/>
            </a:endParaRP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725942" y="3278188"/>
            <a:ext cx="23561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문서번호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ICS-APP-DT-09</a:t>
            </a:r>
          </a:p>
          <a:p>
            <a:pPr algn="r" eaLnBrk="1" hangingPunct="1"/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Version 1.0</a:t>
            </a:r>
          </a:p>
          <a:p>
            <a:pPr algn="r" eaLnBrk="1" hangingPunct="1"/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2020.06.15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4" name="Picture 7" descr="I:\+2012\Proposal\(01.01) 신협\신협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904875"/>
            <a:ext cx="10191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15"/>
          <p:cNvGrpSpPr>
            <a:grpSpLocks/>
          </p:cNvGrpSpPr>
          <p:nvPr/>
        </p:nvGrpSpPr>
        <p:grpSpPr bwMode="auto">
          <a:xfrm>
            <a:off x="4024313" y="3160713"/>
            <a:ext cx="5400675" cy="142875"/>
            <a:chOff x="5025008" y="3140968"/>
            <a:chExt cx="4176166" cy="216024"/>
          </a:xfrm>
        </p:grpSpPr>
        <p:pic>
          <p:nvPicPr>
            <p:cNvPr id="2058" name="Picture 33" descr="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025008" y="3140968"/>
              <a:ext cx="4176166" cy="21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Picture 33" descr="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025008" y="3140968"/>
              <a:ext cx="4176166" cy="21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0"/>
          <p:cNvGrpSpPr/>
          <p:nvPr/>
        </p:nvGrpSpPr>
        <p:grpSpPr>
          <a:xfrm>
            <a:off x="5198845" y="4150407"/>
            <a:ext cx="3801167" cy="1299411"/>
            <a:chOff x="5198845" y="4150407"/>
            <a:chExt cx="3801167" cy="1299411"/>
          </a:xfrm>
        </p:grpSpPr>
        <p:sp>
          <p:nvSpPr>
            <p:cNvPr id="32" name="직사각형 31"/>
            <p:cNvSpPr/>
            <p:nvPr/>
          </p:nvSpPr>
          <p:spPr>
            <a:xfrm>
              <a:off x="5208471" y="4150407"/>
              <a:ext cx="3782728" cy="1299411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198845" y="4150407"/>
              <a:ext cx="309821" cy="12994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508666" y="4150407"/>
              <a:ext cx="3482533" cy="2502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5514604" y="4638670"/>
              <a:ext cx="3485408" cy="0"/>
            </a:xfrm>
            <a:custGeom>
              <a:avLst/>
              <a:gdLst>
                <a:gd name="connsiteX0" fmla="*/ 0 w 3485408"/>
                <a:gd name="connsiteY0" fmla="*/ 0 h 0"/>
                <a:gd name="connsiteX1" fmla="*/ 3485408 w 34854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5408">
                  <a:moveTo>
                    <a:pt x="0" y="0"/>
                  </a:moveTo>
                  <a:lnTo>
                    <a:pt x="3485408" y="0"/>
                  </a:lnTo>
                </a:path>
              </a:pathLst>
            </a:cu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6670469" y="4155019"/>
              <a:ext cx="0" cy="1288485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7832272" y="4400550"/>
              <a:ext cx="6803" cy="1042954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199908" y="4614923"/>
              <a:ext cx="312906" cy="40011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맑은 고딕" pitchFamily="50" charset="-127"/>
                  <a:ea typeface="맑은 고딕" pitchFamily="50" charset="-127"/>
                </a:rPr>
                <a:t>결</a:t>
              </a:r>
              <a:endParaRPr lang="en-US" altLang="ko-KR" sz="1000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00" b="1" dirty="0" smtClean="0">
                  <a:latin typeface="맑은 고딕" pitchFamily="50" charset="-127"/>
                  <a:ea typeface="맑은 고딕" pitchFamily="50" charset="-127"/>
                </a:rPr>
                <a:t>재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35235" y="4157721"/>
              <a:ext cx="593767" cy="24622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>
                  <a:latin typeface="맑은 고딕" pitchFamily="50" charset="-127"/>
                  <a:ea typeface="맑은 고딕" pitchFamily="50" charset="-127"/>
                </a:rPr>
                <a:t>수행사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56959" y="4157721"/>
              <a:ext cx="593767" cy="24622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>
                  <a:latin typeface="맑은 고딕" pitchFamily="50" charset="-127"/>
                  <a:ea typeface="맑은 고딕" pitchFamily="50" charset="-127"/>
                </a:rPr>
                <a:t>고객</a:t>
              </a:r>
              <a:r>
                <a:rPr lang="ko-KR" altLang="en-US" sz="1000" b="1" dirty="0" err="1">
                  <a:latin typeface="맑은 고딕" pitchFamily="50" charset="-127"/>
                  <a:ea typeface="맑은 고딕" pitchFamily="50" charset="-127"/>
                </a:rPr>
                <a:t>사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532418" y="4401165"/>
              <a:ext cx="1128156" cy="24622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>
                  <a:latin typeface="맑은 고딕" pitchFamily="50" charset="-127"/>
                  <a:ea typeface="맑은 고딕" pitchFamily="50" charset="-127"/>
                </a:rPr>
                <a:t>PM </a:t>
              </a:r>
              <a:r>
                <a:rPr lang="ko-KR" altLang="en-US" sz="1000" b="1" dirty="0" smtClean="0">
                  <a:latin typeface="맑은 고딕" pitchFamily="50" charset="-127"/>
                  <a:ea typeface="맑은 고딕" pitchFamily="50" charset="-127"/>
                </a:rPr>
                <a:t>이정훈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03993" y="4401165"/>
              <a:ext cx="1128156" cy="24622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itchFamily="50" charset="-127"/>
                  <a:ea typeface="맑은 고딕" pitchFamily="50" charset="-127"/>
                </a:rPr>
                <a:t>총괄</a:t>
              </a:r>
              <a:r>
                <a:rPr lang="en-US" altLang="ko-KR" sz="1000" b="1" dirty="0" smtClean="0">
                  <a:latin typeface="맑은 고딕" pitchFamily="50" charset="-127"/>
                  <a:ea typeface="맑은 고딕" pitchFamily="50" charset="-127"/>
                </a:rPr>
                <a:t>PL</a:t>
              </a:r>
              <a:r>
                <a:rPr lang="ko-KR" altLang="en-US" sz="1000" b="1" dirty="0" smtClean="0">
                  <a:latin typeface="맑은 고딕" pitchFamily="50" charset="-127"/>
                  <a:ea typeface="맑은 고딕" pitchFamily="50" charset="-127"/>
                </a:rPr>
                <a:t> 이진우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46993" y="4401165"/>
              <a:ext cx="1128156" cy="24622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맑은 고딕" pitchFamily="50" charset="-127"/>
                  <a:ea typeface="맑은 고딕" pitchFamily="50" charset="-127"/>
                </a:rPr>
                <a:t>사업총괄</a:t>
              </a:r>
              <a:r>
                <a:rPr lang="en-US" altLang="ko-KR" sz="1000" b="1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b="1" dirty="0" err="1" smtClean="0">
                  <a:latin typeface="맑은 고딕" pitchFamily="50" charset="-127"/>
                  <a:ea typeface="맑은 고딕" pitchFamily="50" charset="-127"/>
                </a:rPr>
                <a:t>이일수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6" name="그림 25" descr="그림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62056" y="5556577"/>
            <a:ext cx="1468438" cy="39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16469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하단상태정보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bizConslTime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 상태조회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상태정보 및 상담시간을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N/A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화면을 출력하면 자동조회가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하단의 상담사의 상태를 표시한다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전산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( IN, OUT 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호전환 포함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정보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공제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(IN, OUT 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호전환 포함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정보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 )</a:t>
                      </a:r>
                    </a:p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업무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(IN, OUT 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호전환 포함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정보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 )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998076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아웃바운드통계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obndSttc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아웃바운드통계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아웃바운드의 통계를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년월일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아웃바운드명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상담원명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상담그룹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생명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손해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해피콜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화재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조회구분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배분상담원명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상담일자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상담그룹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상담원을 입력 후 조회 버튼을 클릭하여 아웃바운드통계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보고서출력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보고서출력 버튼을 클릭하여 조회 된 아웃바운드통계 데이터를 출력할 수 있는 보고서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9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814452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아웃바운드일일통계보고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아웃바운드일일통계보고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아웃바운드일일통계보고 화면을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보고서일자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일자를 입력하여 조회버튼을 클릭하면 아웃바운드일일통계보고 화면이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기준년월을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기준으로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이전년도의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~12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기준년월의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~12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월의 아웃바운드 건수 및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누계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비율을 표시한다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아웃바운드일일통계보고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데이터를 출력할 수 있는 보고서 화면을 호출한다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배치데이터로</a:t>
                      </a:r>
                      <a:endParaRPr lang="en-US" altLang="ko-KR" sz="9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테이블 </a:t>
                      </a: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TB_STS_OB_ADAY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로 데이터 집계 후 처리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0" y="1755334"/>
            <a:ext cx="6535977" cy="42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2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65920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아웃바운드배분현황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obndDstrStat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아웃바운드배분현황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배분현황을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배분일자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조회기준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상담사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모음기준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일자별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상담원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일자를 입력하여 조회버튼을 클릭하면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아웃바운드일배분현황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화면이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배분일자 및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상담사기준으로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건수를 표시한다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아웃바운드배분현황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데이터를 출력할 수 있는 보고서 화면을 호출한다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10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배치데이터로</a:t>
                      </a:r>
                      <a:endParaRPr lang="en-US" altLang="ko-KR" sz="10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0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테이블 </a:t>
                      </a:r>
                      <a:r>
                        <a:rPr lang="en-US" altLang="ko-KR" sz="10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TB_STS_OB_DSTR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0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로 데이터 집계 후 처리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6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93240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콜백통계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clbkSttc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콜백통계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통계를 조회한다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년월일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처리구분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처리완료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미완료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상담일자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처리구분을 입력 후 조회 버튼을 클릭하여 콜백통계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콜백통계 데이터를 출력할 수 있는 보고서 화면을 호출한다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78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739219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I/B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콜백현황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ibndClbkStat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I/B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콜백현황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I/B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콜백현황을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보고년월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당월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보고년월을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 후 조회 버튼을 클릭하여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I/B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콜백현황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I/B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콜백현황 데이터를 출력할 수 있는 보고서 화면을 호출한다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배치데이터로</a:t>
                      </a:r>
                      <a:endParaRPr lang="en-US" altLang="ko-KR" sz="9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테이블 </a:t>
                      </a: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TB_STS_CLBK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로 데이터 집계 후 처리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1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865912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해피콜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현황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hapyCallDbStat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해피콜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현황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해피콜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현황을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현재일자기준 전월일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~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현재일자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상담일자를 입력 후 조회 버튼을 클릭하여 해피콜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해피콜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데이터를 출력할 수 있는 보고서 화면을 호출한다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배치데이터로</a:t>
                      </a:r>
                      <a:endParaRPr lang="en-US" altLang="ko-KR" sz="9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테이블 </a:t>
                      </a: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TB_STS_HAPPY_CALL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로 데이터 집계 후 처리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7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95947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발신유형별통계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sendTypeSttc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발신유형별통계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발신 유형별 통계를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년월일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상담그룹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생명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손해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해피콜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화재 표시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상담일자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상담그룹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상담원을 입력 후 조회 버튼을 클릭하여 발신유형별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발신유형별통계 데이터를 출력할 수 있는 보고서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배치데이터로</a:t>
                      </a:r>
                      <a:endParaRPr lang="en-US" altLang="ko-KR" sz="9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테이블 </a:t>
                      </a: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TB_STS_DPLAC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로 데이터 집계 후 처리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5" y="1778303"/>
            <a:ext cx="6567130" cy="42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843394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설문통계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questSttc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설문통계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 통계를 조회한다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설문지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조회할 설문지를 선택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팝업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설문지를 입력 후 조회 버튼을 클릭하여 설문통계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설문통계 데이터를 출력할 수 있는 보고서 화면을 호출한다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9" y="1663700"/>
            <a:ext cx="6513185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5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67503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소프트폰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상단 소프트폰 기능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상단에 떠 있는 소프트폰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CTI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ON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로그온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로그아웃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전화걸기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를 사용할 수 있다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대기 상태에서는 고객의 전화가 걸려올 수 있는 상태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걸기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사용 할 수 있다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로그온 상태와 동일 이석모는 아래 설명 참조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912043" y="4585070"/>
            <a:ext cx="27177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★ </a:t>
            </a:r>
            <a:r>
              <a:rPr lang="ko-KR" altLang="en-US" sz="900" dirty="0" err="1">
                <a:latin typeface="+mn-ea"/>
                <a:ea typeface="+mn-ea"/>
              </a:rPr>
              <a:t>이석모드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자료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이석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식사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회의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교육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원격</a:t>
            </a:r>
          </a:p>
          <a:p>
            <a:r>
              <a:rPr lang="en-US" altLang="ko-KR" sz="900" dirty="0">
                <a:latin typeface="+mn-ea"/>
                <a:ea typeface="+mn-ea"/>
              </a:rPr>
              <a:t>&lt;</a:t>
            </a:r>
            <a:r>
              <a:rPr lang="ko-KR" altLang="en-US" sz="900" dirty="0" err="1">
                <a:latin typeface="+mn-ea"/>
                <a:ea typeface="+mn-ea"/>
              </a:rPr>
              <a:t>모드별</a:t>
            </a:r>
            <a:r>
              <a:rPr lang="ko-KR" altLang="en-US" sz="900" dirty="0">
                <a:latin typeface="+mn-ea"/>
                <a:ea typeface="+mn-ea"/>
              </a:rPr>
              <a:t> 정의</a:t>
            </a:r>
            <a:r>
              <a:rPr lang="en-US" altLang="ko-KR" sz="900" dirty="0">
                <a:latin typeface="+mn-ea"/>
                <a:ea typeface="+mn-ea"/>
              </a:rPr>
              <a:t>&gt;</a:t>
            </a:r>
          </a:p>
          <a:p>
            <a:r>
              <a:rPr lang="ko-KR" altLang="en-US" sz="900" dirty="0">
                <a:latin typeface="+mn-ea"/>
                <a:ea typeface="+mn-ea"/>
              </a:rPr>
              <a:t>자료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자료확인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테스트 등 </a:t>
            </a:r>
            <a:r>
              <a:rPr lang="ko-KR" altLang="en-US" sz="900" dirty="0" err="1">
                <a:latin typeface="+mn-ea"/>
                <a:ea typeface="+mn-ea"/>
              </a:rPr>
              <a:t>후처리가</a:t>
            </a:r>
            <a:r>
              <a:rPr lang="ko-KR" altLang="en-US" sz="900" dirty="0">
                <a:latin typeface="+mn-ea"/>
                <a:ea typeface="+mn-ea"/>
              </a:rPr>
              <a:t> 길어지는 경우</a:t>
            </a:r>
          </a:p>
          <a:p>
            <a:r>
              <a:rPr lang="ko-KR" altLang="en-US" sz="900" dirty="0">
                <a:latin typeface="+mn-ea"/>
                <a:ea typeface="+mn-ea"/>
              </a:rPr>
              <a:t>이석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외출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화장실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통화 등 개인용무 </a:t>
            </a:r>
            <a:r>
              <a:rPr lang="en-US" altLang="ko-KR" sz="900" dirty="0">
                <a:latin typeface="+mn-ea"/>
                <a:ea typeface="+mn-ea"/>
              </a:rPr>
              <a:t>/ </a:t>
            </a:r>
            <a:r>
              <a:rPr lang="ko-KR" altLang="en-US" sz="900" dirty="0" err="1">
                <a:latin typeface="+mn-ea"/>
                <a:ea typeface="+mn-ea"/>
              </a:rPr>
              <a:t>코칭</a:t>
            </a:r>
            <a:r>
              <a:rPr lang="ko-KR" altLang="en-US" sz="900" dirty="0">
                <a:latin typeface="+mn-ea"/>
                <a:ea typeface="+mn-ea"/>
              </a:rPr>
              <a:t> 및 피드백</a:t>
            </a:r>
          </a:p>
          <a:p>
            <a:r>
              <a:rPr lang="ko-KR" altLang="en-US" sz="900" dirty="0">
                <a:latin typeface="+mn-ea"/>
                <a:ea typeface="+mn-ea"/>
              </a:rPr>
              <a:t>식사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점심식사</a:t>
            </a:r>
          </a:p>
          <a:p>
            <a:r>
              <a:rPr lang="ko-KR" altLang="en-US" sz="900" dirty="0">
                <a:latin typeface="+mn-ea"/>
                <a:ea typeface="+mn-ea"/>
              </a:rPr>
              <a:t>회의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업무회의 및 </a:t>
            </a:r>
            <a:r>
              <a:rPr lang="ko-KR" altLang="en-US" sz="900" dirty="0" err="1">
                <a:latin typeface="+mn-ea"/>
                <a:ea typeface="+mn-ea"/>
              </a:rPr>
              <a:t>팀미팅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휴식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>
                <a:latin typeface="+mn-ea"/>
                <a:ea typeface="+mn-ea"/>
              </a:rPr>
              <a:t>티타임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휴게시간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</a:p>
          <a:p>
            <a:r>
              <a:rPr lang="ko-KR" altLang="en-US" sz="900" dirty="0">
                <a:latin typeface="+mn-ea"/>
                <a:ea typeface="+mn-ea"/>
              </a:rPr>
              <a:t>교육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업무교육</a:t>
            </a:r>
          </a:p>
          <a:p>
            <a:r>
              <a:rPr lang="ko-KR" altLang="en-US" sz="900" dirty="0">
                <a:latin typeface="+mn-ea"/>
                <a:ea typeface="+mn-ea"/>
              </a:rPr>
              <a:t>원격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 smtClean="0">
                <a:latin typeface="+mn-ea"/>
                <a:ea typeface="+mn-ea"/>
              </a:rPr>
              <a:t>원격지원</a:t>
            </a:r>
            <a:endParaRPr lang="ko-KR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83" y="1732692"/>
            <a:ext cx="6263235" cy="294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7380" y="1488935"/>
            <a:ext cx="1767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1) CTI </a:t>
            </a:r>
            <a:r>
              <a:rPr lang="ko-KR" altLang="en-US" sz="900" dirty="0" smtClean="0"/>
              <a:t>로그아웃 상태일 경우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032" y="2369615"/>
            <a:ext cx="1767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</a:t>
            </a:r>
            <a:r>
              <a:rPr lang="en-US" altLang="ko-KR" sz="900" dirty="0" smtClean="0"/>
              <a:t>) CTI </a:t>
            </a:r>
            <a:r>
              <a:rPr lang="ko-KR" altLang="en-US" sz="900" dirty="0" smtClean="0"/>
              <a:t>로그온 상태일 경우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83" y="2600447"/>
            <a:ext cx="6019625" cy="23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3" y="3442233"/>
            <a:ext cx="6017355" cy="25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9288" y="3221048"/>
            <a:ext cx="1767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3) CTI </a:t>
            </a:r>
            <a:r>
              <a:rPr lang="ko-KR" altLang="en-US" sz="900" dirty="0" smtClean="0"/>
              <a:t>대기 상태일 경우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4329028"/>
            <a:ext cx="6089144" cy="27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6032" y="4093429"/>
            <a:ext cx="1767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4</a:t>
            </a:r>
            <a:r>
              <a:rPr lang="en-US" altLang="ko-KR" sz="900" dirty="0" smtClean="0"/>
              <a:t>) CTI </a:t>
            </a:r>
            <a:r>
              <a:rPr lang="ko-KR" altLang="en-US" sz="900" dirty="0" smtClean="0"/>
              <a:t>이석 상태일 경우</a:t>
            </a:r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872" y="4669551"/>
            <a:ext cx="1369071" cy="146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10" y="4669551"/>
            <a:ext cx="1262063" cy="266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10" y="4990360"/>
            <a:ext cx="1262063" cy="26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10" y="5298261"/>
            <a:ext cx="1262063" cy="2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10" y="5589573"/>
            <a:ext cx="1262063" cy="244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10" y="5864703"/>
            <a:ext cx="1262063" cy="27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7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65899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소프트폰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상단 소프트폰 기능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상단에 떠 있는 소프트폰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CTI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ON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전화번호로 연결된다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전화받기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상태에서 고객이 전화를 할 때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팝업된다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전화받기에는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전화받기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호전환받기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그룹전환받기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창이 있으며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전화받기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버튼을 누르면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통화중으로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넘어간다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통화중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통화중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상태에서는 고객과 전화통화가 되며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내선전환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그룹전환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 전화를 전환 시킬 수 있고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등의 기능을 사용 할 수 있다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보류중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보류 상태에서는 상대방에게는 보류음악이 나가며 상담사의 목소리가 들리지 않는 상태를 말한다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보류해재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보류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해재를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누르면 보류 상태가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해재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끊기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전화가 끊긴다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7380" y="1488935"/>
            <a:ext cx="1767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5</a:t>
            </a:r>
            <a:r>
              <a:rPr lang="en-US" altLang="ko-KR" sz="900" dirty="0" smtClean="0"/>
              <a:t>) CTI </a:t>
            </a:r>
            <a:r>
              <a:rPr lang="ko-KR" altLang="en-US" sz="900" dirty="0" smtClean="0"/>
              <a:t>대기 상태일 경우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032" y="3470127"/>
            <a:ext cx="1767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6) CTI </a:t>
            </a:r>
            <a:r>
              <a:rPr lang="ko-KR" altLang="en-US" sz="900" dirty="0" err="1" smtClean="0"/>
              <a:t>통화중</a:t>
            </a:r>
            <a:r>
              <a:rPr lang="ko-KR" altLang="en-US" sz="900" dirty="0" smtClean="0"/>
              <a:t> 상태일 경우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9288" y="4200180"/>
            <a:ext cx="1767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7) CTI </a:t>
            </a:r>
            <a:r>
              <a:rPr lang="ko-KR" altLang="en-US" sz="900" dirty="0" err="1" smtClean="0"/>
              <a:t>보류중</a:t>
            </a:r>
            <a:r>
              <a:rPr lang="ko-KR" altLang="en-US" sz="900" dirty="0" smtClean="0"/>
              <a:t> 상태일 경우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032" y="5072561"/>
            <a:ext cx="2853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8) CTI </a:t>
            </a:r>
            <a:r>
              <a:rPr lang="ko-KR" altLang="en-US" sz="900" dirty="0" smtClean="0"/>
              <a:t>보류해제 상태일 경우 </a:t>
            </a:r>
            <a:r>
              <a:rPr lang="en-US" altLang="ko-KR" sz="900" dirty="0" smtClean="0"/>
              <a:t>– </a:t>
            </a:r>
            <a:r>
              <a:rPr lang="ko-KR" altLang="en-US" sz="900" dirty="0" err="1" smtClean="0"/>
              <a:t>통화중</a:t>
            </a:r>
            <a:r>
              <a:rPr lang="ko-KR" altLang="en-US" sz="900" dirty="0" smtClean="0"/>
              <a:t> 상태와 동일</a:t>
            </a:r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175" y="1971684"/>
            <a:ext cx="1267902" cy="169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3" y="1685610"/>
            <a:ext cx="6017355" cy="26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3" y="3716156"/>
            <a:ext cx="6017355" cy="257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3" y="4408857"/>
            <a:ext cx="6017355" cy="20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3" y="5293713"/>
            <a:ext cx="6017355" cy="249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75353" y="1971684"/>
            <a:ext cx="2189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+mn-ea"/>
                <a:ea typeface="+mn-ea"/>
              </a:rPr>
              <a:t>1. </a:t>
            </a:r>
            <a:r>
              <a:rPr lang="ko-KR" altLang="en-US" sz="1000" dirty="0" smtClean="0">
                <a:latin typeface="+mn-ea"/>
                <a:ea typeface="+mn-ea"/>
              </a:rPr>
              <a:t>개</a:t>
            </a:r>
            <a:r>
              <a:rPr lang="ko-KR" altLang="ko-KR" sz="1000" dirty="0" smtClean="0">
                <a:latin typeface="+mn-ea"/>
                <a:ea typeface="+mn-ea"/>
              </a:rPr>
              <a:t>인고객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ko-KR" sz="1000" dirty="0">
                <a:latin typeface="+mn-ea"/>
                <a:ea typeface="+mn-ea"/>
              </a:rPr>
              <a:t>사업자고객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ko-KR" sz="1000" dirty="0">
                <a:latin typeface="+mn-ea"/>
                <a:ea typeface="+mn-ea"/>
              </a:rPr>
              <a:t>조합고객</a:t>
            </a:r>
            <a:r>
              <a:rPr lang="en-US" altLang="ko-KR" sz="1000" dirty="0" smtClean="0">
                <a:latin typeface="+mn-ea"/>
                <a:ea typeface="+mn-ea"/>
              </a:rPr>
              <a:t>/</a:t>
            </a:r>
          </a:p>
          <a:p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</a:t>
            </a:r>
            <a:r>
              <a:rPr lang="ko-KR" altLang="ko-KR" sz="1000" dirty="0" smtClean="0">
                <a:latin typeface="+mn-ea"/>
                <a:ea typeface="+mn-ea"/>
              </a:rPr>
              <a:t>내선번호연결 등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ko-KR" sz="1000" dirty="0" err="1" smtClean="0">
                <a:latin typeface="+mn-ea"/>
                <a:ea typeface="+mn-ea"/>
              </a:rPr>
              <a:t>인입</a:t>
            </a:r>
            <a:r>
              <a:rPr lang="ko-KR" altLang="ko-KR" sz="1000" dirty="0" smtClean="0">
                <a:latin typeface="+mn-ea"/>
                <a:ea typeface="+mn-ea"/>
              </a:rPr>
              <a:t> </a:t>
            </a:r>
            <a:r>
              <a:rPr lang="ko-KR" altLang="ko-KR" sz="1000" dirty="0" err="1" smtClean="0">
                <a:latin typeface="+mn-ea"/>
                <a:ea typeface="+mn-ea"/>
              </a:rPr>
              <a:t>정보별로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ko-KR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</a:t>
            </a:r>
            <a:r>
              <a:rPr lang="ko-KR" altLang="ko-KR" sz="1000" dirty="0" smtClean="0">
                <a:latin typeface="+mn-ea"/>
                <a:ea typeface="+mn-ea"/>
              </a:rPr>
              <a:t>정보를 </a:t>
            </a:r>
            <a:r>
              <a:rPr lang="ko-KR" altLang="ko-KR" sz="1000" dirty="0">
                <a:latin typeface="+mn-ea"/>
                <a:ea typeface="+mn-ea"/>
              </a:rPr>
              <a:t>보여준다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</a:p>
          <a:p>
            <a:r>
              <a:rPr lang="en-US" altLang="ko-KR" sz="1000" dirty="0" smtClean="0">
                <a:latin typeface="+mn-ea"/>
                <a:ea typeface="+mn-ea"/>
              </a:rPr>
              <a:t>2. </a:t>
            </a:r>
            <a:r>
              <a:rPr lang="ko-KR" altLang="ko-KR" sz="1000" dirty="0" err="1">
                <a:latin typeface="+mn-ea"/>
                <a:ea typeface="+mn-ea"/>
              </a:rPr>
              <a:t>전화받기</a:t>
            </a:r>
            <a:r>
              <a:rPr lang="ko-KR" altLang="ko-KR" sz="1000" dirty="0">
                <a:latin typeface="+mn-ea"/>
                <a:ea typeface="+mn-ea"/>
              </a:rPr>
              <a:t> 버튼을 클릭하여 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</a:t>
            </a:r>
            <a:r>
              <a:rPr lang="ko-KR" altLang="ko-KR" sz="1000" dirty="0" err="1" smtClean="0">
                <a:latin typeface="+mn-ea"/>
                <a:ea typeface="+mn-ea"/>
              </a:rPr>
              <a:t>인입된</a:t>
            </a:r>
            <a:r>
              <a:rPr lang="ko-KR" altLang="ko-KR" sz="1000" dirty="0" smtClean="0">
                <a:latin typeface="+mn-ea"/>
                <a:ea typeface="+mn-ea"/>
              </a:rPr>
              <a:t> </a:t>
            </a:r>
            <a:r>
              <a:rPr lang="ko-KR" altLang="ko-KR" sz="1000" dirty="0">
                <a:latin typeface="+mn-ea"/>
                <a:ea typeface="+mn-ea"/>
              </a:rPr>
              <a:t>고객과 </a:t>
            </a:r>
            <a:r>
              <a:rPr lang="ko-KR" altLang="ko-KR" sz="1000" dirty="0" smtClean="0">
                <a:latin typeface="+mn-ea"/>
                <a:ea typeface="+mn-ea"/>
              </a:rPr>
              <a:t>상담을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ko-KR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</a:t>
            </a:r>
            <a:r>
              <a:rPr lang="ko-KR" altLang="ko-KR" sz="1000" dirty="0" smtClean="0">
                <a:latin typeface="+mn-ea"/>
                <a:ea typeface="+mn-ea"/>
              </a:rPr>
              <a:t>시작한다</a:t>
            </a: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46" y="1970656"/>
            <a:ext cx="1522853" cy="16890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87" y="1970656"/>
            <a:ext cx="1354620" cy="168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0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358053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소프트폰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상단 소프트폰 기능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상단에 떠 있는 소프트폰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CTI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ON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내선전화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[2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자요청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또는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[3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자요청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사용한다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[2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자요청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버튼을 누르면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전화번호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있는 상태와 연결이 되고 협의 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요청완료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누르면 고객과 해당 상담원이 연결이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[3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자요청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[2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자요청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로직은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같고 마지막 요청완료를 클릭 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[3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자전환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 된다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그룹전환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 그룹 큐에 연결된 전화를 연결하는 기능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통화 종료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연결된 통화를 종료하는 기능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 후 대기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 후 상담원에 상태는 바뀌지 않으나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 후 대기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 저장 후 바로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상태가 변환된다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6874" y="1796691"/>
            <a:ext cx="1767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9) </a:t>
            </a:r>
            <a:r>
              <a:rPr lang="ko-KR" altLang="en-US" sz="900" dirty="0" smtClean="0"/>
              <a:t>내선전화 걸었을 경우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1557" y="1813872"/>
            <a:ext cx="1767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10) </a:t>
            </a:r>
            <a:r>
              <a:rPr lang="ko-KR" altLang="en-US" sz="900" dirty="0" smtClean="0"/>
              <a:t>그룹전환 걸었을 경우</a:t>
            </a:r>
          </a:p>
        </p:txBody>
      </p:sp>
      <p:pic>
        <p:nvPicPr>
          <p:cNvPr id="1844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552890"/>
            <a:ext cx="6502400" cy="25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6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" y="2027524"/>
            <a:ext cx="3082519" cy="260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729" y="2027523"/>
            <a:ext cx="2843465" cy="260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5033746"/>
            <a:ext cx="6502400" cy="24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5170" y="4802914"/>
            <a:ext cx="2000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11) </a:t>
            </a:r>
            <a:r>
              <a:rPr lang="ko-KR" altLang="en-US" sz="900" dirty="0" smtClean="0"/>
              <a:t>전화통화가 종료되었을 경우</a:t>
            </a:r>
          </a:p>
        </p:txBody>
      </p:sp>
      <p:pic>
        <p:nvPicPr>
          <p:cNvPr id="1026" name="Picture 2" descr="C:\Users\LEE\Desktop\캡처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45" y="5587756"/>
            <a:ext cx="34099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E\Desktop\캡처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9" y="6149121"/>
            <a:ext cx="33528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84141" y="5383300"/>
            <a:ext cx="3056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12) [2</a:t>
            </a:r>
            <a:r>
              <a:rPr lang="ko-KR" altLang="en-US" sz="900" dirty="0" err="1" smtClean="0"/>
              <a:t>자요청</a:t>
            </a:r>
            <a:r>
              <a:rPr lang="en-US" altLang="ko-KR" sz="900" dirty="0" smtClean="0"/>
              <a:t>]</a:t>
            </a:r>
            <a:r>
              <a:rPr lang="ko-KR" altLang="en-US" sz="900" dirty="0" smtClean="0"/>
              <a:t> 또는 </a:t>
            </a:r>
            <a:r>
              <a:rPr lang="en-US" altLang="ko-KR" sz="900" dirty="0" smtClean="0"/>
              <a:t>[3</a:t>
            </a:r>
            <a:r>
              <a:rPr lang="ko-KR" altLang="en-US" sz="900" dirty="0" err="1" smtClean="0"/>
              <a:t>자요청</a:t>
            </a:r>
            <a:r>
              <a:rPr lang="en-US" altLang="ko-KR" sz="900" dirty="0" smtClean="0"/>
              <a:t>]</a:t>
            </a:r>
            <a:r>
              <a:rPr lang="ko-KR" altLang="en-US" sz="900" dirty="0" smtClean="0"/>
              <a:t>을 클릭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6756" y="5916733"/>
            <a:ext cx="4660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13) [2</a:t>
            </a:r>
            <a:r>
              <a:rPr lang="ko-KR" altLang="en-US" sz="900" dirty="0" err="1" smtClean="0"/>
              <a:t>자요청</a:t>
            </a:r>
            <a:r>
              <a:rPr lang="en-US" altLang="ko-KR" sz="900" dirty="0" smtClean="0"/>
              <a:t>]</a:t>
            </a:r>
            <a:r>
              <a:rPr lang="ko-KR" altLang="en-US" sz="900" dirty="0" smtClean="0"/>
              <a:t>  또는 </a:t>
            </a:r>
            <a:r>
              <a:rPr lang="en-US" altLang="ko-KR" sz="900" dirty="0" smtClean="0"/>
              <a:t>[3</a:t>
            </a:r>
            <a:r>
              <a:rPr lang="ko-KR" altLang="en-US" sz="900" dirty="0" err="1" smtClean="0"/>
              <a:t>자요청</a:t>
            </a:r>
            <a:r>
              <a:rPr lang="en-US" altLang="ko-KR" sz="900" dirty="0" smtClean="0"/>
              <a:t>]</a:t>
            </a:r>
            <a:r>
              <a:rPr lang="ko-KR" altLang="en-US" sz="900" dirty="0" smtClean="0"/>
              <a:t> 버튼을 누르고 상대방이 전화를 받았을 경우</a:t>
            </a:r>
          </a:p>
        </p:txBody>
      </p:sp>
    </p:spTree>
    <p:extLst>
      <p:ext uri="{BB962C8B-B14F-4D97-AF65-F5344CB8AC3E}">
        <p14:creationId xmlns:p14="http://schemas.microsoft.com/office/powerpoint/2010/main" val="39331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79413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메뉴정보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left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좌측메뉴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권한이 있는 메뉴정보를 출력한다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N/A</a:t>
                      </a: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사용자가 메뉴화면에 아이콘을 누르면 해당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권환이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있는 메뉴들이 표시된다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36" y="1663701"/>
            <a:ext cx="6486064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8300" y="2302092"/>
            <a:ext cx="676729" cy="4017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7354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스케쥴정보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right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우측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스케쥴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정보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WFMS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아르고에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등록된 공지사항 내용 및 사용자가 필요한 메모를 등록하여 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N/A</a:t>
                      </a: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사용자가 오른쪽에 아이콘을 누르면 해당 화면으로 넘어간다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 화면에서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스케쥴을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확인 할 수 있다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ARGO  -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wfms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시스템연동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근태정보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연차 등 정보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공지알림정보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교육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시험 등 정보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72" y="1663701"/>
            <a:ext cx="6486064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884636" y="2413670"/>
            <a:ext cx="916214" cy="3676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084342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상담원검색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comUserFind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                                     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돋보기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상담원을 검색하는 팝업화면이다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en-US" altLang="ko-KR" b="0" dirty="0" smtClean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N/A</a:t>
                      </a: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73" y="797378"/>
            <a:ext cx="1686606" cy="14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21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846142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고객정보조회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custInfoInq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공제센터 상담진행을 위한 상담업무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MAIN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-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고객식별번호 주민번호인 경우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999999-9XXXXXX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포맷처리 필요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성명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비활성화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조합명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검색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인가번호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검색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고객의 기본정보를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상담원대기 중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인바운드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고객응대시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고객정보가 조회된 후 상담진행을 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고객의 자택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직장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휴대전화의 수신거부 설정에 따라 해당 전화번호는 붉은색으로 표시된다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인바운드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응대 시 개인고객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사업자고객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조합직원에 따라 조회가 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이미지 클릭 시 조회된 고객의 자택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직장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휴대전화로 전화연결을 시도한다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전화번호가 수신거부일 경우 붉은색으로 표시되며 전화연결 시도 시 경고문구가 출력된다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기타전화번호를 입력하여 해당 전화번호로 전화연결을 시도한다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9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988324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출금동의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withdrawPop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출금동의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공제메인의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출금동의 기능과 연동 기능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                          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중단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                          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출금동의 업무 선택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lang="en-US" altLang="ko-KR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3.  </a:t>
                      </a: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출금동의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출금동의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콤보박스를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해당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공제메인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화면명을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선택한다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화면명을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선택하면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공제메인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창에 해당 창으로 이동된다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메인창의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출금동의 버튼을 클릭한다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클릭하면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[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출금동의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팝업창이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생성되며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공제메인에서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넘어온 데이터들을 표시한다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녹취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클릭하면 출금동의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IVR</a:t>
                      </a:r>
                      <a:r>
                        <a:rPr lang="ko-KR" altLang="en-US" sz="9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로직으로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넘어간다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IVR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로직이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끝나면 출금동의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결과창이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상담사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IVR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로직의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결과가 표시된다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결과를 확인하고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버튼이나 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누르면 해당 화면이 종료된다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20" y="1663700"/>
            <a:ext cx="2301448" cy="27811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21" y="4611688"/>
            <a:ext cx="2309780" cy="1610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663700"/>
            <a:ext cx="3880583" cy="438253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232" y="2038191"/>
            <a:ext cx="1186495" cy="116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55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699681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고객검색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custFind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                                   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돋보기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고객검색 팝업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고객명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생년월일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전화번호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고객정보조회를 위해 고객식별번호 옆에 돋보기 버튼을 클릭하면 고객을 검색하는 화면이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팝업되어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고객을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검색후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검색된 항목을 더블클릭하면 선택하면 고객기본정보를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셋팅한다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577" y="794284"/>
            <a:ext cx="158115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426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58"/>
          <p:cNvSpPr>
            <a:spLocks noChangeArrowheads="1"/>
          </p:cNvSpPr>
          <p:nvPr/>
        </p:nvSpPr>
        <p:spPr bwMode="auto">
          <a:xfrm>
            <a:off x="1728788" y="946150"/>
            <a:ext cx="61960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ko-KR" altLang="en-US" sz="1400" b="1" u="sng" dirty="0"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u="sng" dirty="0">
                <a:latin typeface="Times New Roman" pitchFamily="18" charset="0"/>
                <a:ea typeface="맑은 고딕" pitchFamily="50" charset="-127"/>
              </a:rPr>
              <a:t>·</a:t>
            </a:r>
            <a:r>
              <a:rPr lang="ko-KR" altLang="en-US" sz="1400" b="1" u="sng" dirty="0">
                <a:latin typeface="맑은 고딕" pitchFamily="50" charset="-127"/>
                <a:ea typeface="맑은 고딕" pitchFamily="50" charset="-127"/>
              </a:rPr>
              <a:t>개정 이력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831" name="Group 7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97836"/>
              </p:ext>
            </p:extLst>
          </p:nvPr>
        </p:nvGraphicFramePr>
        <p:xfrm>
          <a:off x="279400" y="1363663"/>
          <a:ext cx="9178925" cy="4741862"/>
        </p:xfrm>
        <a:graphic>
          <a:graphicData uri="http://schemas.openxmlformats.org/drawingml/2006/table">
            <a:tbl>
              <a:tblPr/>
              <a:tblGrid>
                <a:gridCol w="115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맑은 고딕" pitchFamily="50" charset="-127"/>
                        </a:rPr>
                        <a:t>·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개정일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맑은 고딕" pitchFamily="50" charset="-127"/>
                        </a:rPr>
                        <a:t>·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개정 내용</a:t>
                      </a:r>
                      <a:endParaRPr kumimoji="1" lang="en-US" altLang="ko-KR" sz="11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2020.06.15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최초작성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김종도</a:t>
                      </a: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546114"/>
              </p:ext>
            </p:extLst>
          </p:nvPr>
        </p:nvGraphicFramePr>
        <p:xfrm>
          <a:off x="26416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고객상담상세이력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custCnslDtlHist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 탭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 목록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상담원명 더블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고객상담상세이력을 조회하는 팝업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호출 시 입력 받은 고객번호로 해당 고객의 상담이력을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고객정보조회 화면에서 인가번호를 입력 후 인가번호 링크를 클릭하면 고객상담이력의 상세목록을 조회하는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화면이팝업되며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타업무에도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제공되는 화면이다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통합이력기본 탭 영역에서 상담이력 내역을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더블클릭할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경우에도 해당 화면이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1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160696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조합검색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cuFind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조합검색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조합검색하는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팝업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인가번호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조합명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;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고객정보조회 화면에서 인가번호가 입력되어있다면 인가번호로 조합검색을 하며 인가번호가 없다면 조합검색 화면이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팝업되며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조합검색 후 선택하면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조합명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및 인가번호를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셋팅한다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6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215366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기계약내역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alrdContrList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기계약내역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업무정보영역 내 고객에 대한 기계약내역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9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고객에 대한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기계약내역을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기계약내역 그리드 더블클릭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증권번호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조회된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기계약내역의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특정 증권번호를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계약목록조회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(M551101000)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화면이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공제단말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화면에서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팝업된다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기계약내역 그리드 더블클릭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가입상품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조회된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기계약내역의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특정 가입상품을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생명장기 상품일 경우 계약상세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생명장기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(M551203000) </a:t>
                      </a:r>
                    </a:p>
                    <a:p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일반손해 상품일 경우 계약상세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-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일반손해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(M51204000)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화면이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공제단말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화면에서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팝업된다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endParaRPr lang="en-US" altLang="ko-KR" sz="900" b="1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[</a:t>
                      </a:r>
                      <a:r>
                        <a:rPr lang="ko-KR" altLang="ko-KR" sz="900" b="1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환급금조회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기계약내역 리스트가 조회된 경우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환급금조회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클릭한다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해당고객의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총납입액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총해약환급금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총대출가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능금액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기대출잔액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총미납금액이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조회된다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2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900974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고객역할내역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custPtpList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고객역할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업무정보영역 내 고객에 대한 고객역할내역을 조회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고객에 대한 가입상품에 대한 증권번호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계약일자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만기일자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계약자 등 고객역할 내역을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466088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계약변경내역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contrChngList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계약변경내역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업무정보영역 내 고객에 대한 계약변경내역을 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증권번호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기본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부모창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값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계약상태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비활성화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증권번호에 대한 계약 변경이력을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34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36072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지급중지내역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cayStopList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지급중지내역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업무정보영역 내 고객의 증권번호에 대한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담보설정등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지급중지내역을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조회조건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전달 값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설정사유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조회기간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초기값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증권번호에 대한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담보설정등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지급중지내역을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699"/>
            <a:ext cx="6502400" cy="46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3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60736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cbndPerf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상담원 본인에게 배분된 아웃바운드리스트를 조회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처리하는 화면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이며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아웃바운드 진행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 해당화면의 아웃바운드 배분고객을 더블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클릭하여 진행한다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조회조건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조회일자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설정사유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구분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 및 처리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상담원에게 배분된 아웃바운드를 수행한다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아웃바운드의 설문지정보가 있을 경우 설문 버튼이 보여지며 설문지정보가 없는 경우 설문 버튼은 사라진다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조회일자와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아웃바운드 구분을 선택한 후 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 버튼을 클릭한다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배분받은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아웃바운드 리스트가 조회된다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아웃바운드 그리드 더블클릭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조회된 아웃바운드 리스트를 더블 클릭한다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 고객리스트가 조회된다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 고객 리스트의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휴대번호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자택번호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직장번호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필드를 더블 클릭한 경우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고객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기본정보가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조회되고 해당 전화번호로 전화연결이 시도된다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699"/>
            <a:ext cx="6502400" cy="465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57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37432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단건등록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clbkCustReg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&gt;OB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단건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상담메인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화면에서 완전판매 모니터링용으로 아웃바운드 고객을 등록하는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모두 초기화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상담메인화면에서 </a:t>
                      </a:r>
                      <a:r>
                        <a:rPr lang="ko-KR" altLang="en-US" sz="1000" baseline="0" dirty="0" err="1" smtClean="0">
                          <a:latin typeface="+mn-ea"/>
                          <a:ea typeface="+mn-ea"/>
                        </a:rPr>
                        <a:t>아웃바운드단건등록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버튼 </a:t>
                      </a:r>
                      <a:r>
                        <a:rPr lang="ko-KR" altLang="en-US" sz="1000" baseline="0" dirty="0" err="1" smtClean="0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+mn-ea"/>
                          <a:ea typeface="+mn-ea"/>
                        </a:rPr>
                        <a:t>팝업되는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화면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아웃바운드에서 구분이 완전판매모니터링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단건으로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등록된 대상을 업무구분으로 불러온다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입력값들이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모두 초기화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입력 값의 아웃바운드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단건고객을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등록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아웃바운드단건 등록 창이 종료된다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endParaRPr lang="ko-KR" altLang="en-US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42102" y="4485899"/>
            <a:ext cx="2061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dirty="0" smtClean="0">
                <a:latin typeface="+mn-ea"/>
                <a:ea typeface="+mn-ea"/>
              </a:rPr>
              <a:t>해당일자에 대한 아웃바운드가 마감되지 </a:t>
            </a:r>
            <a:r>
              <a:rPr lang="ko-KR" altLang="en-US" sz="900" dirty="0" err="1" smtClean="0">
                <a:latin typeface="+mn-ea"/>
                <a:ea typeface="+mn-ea"/>
              </a:rPr>
              <a:t>않은건</a:t>
            </a:r>
            <a:r>
              <a:rPr lang="ko-KR" altLang="en-US" sz="900" dirty="0" smtClean="0">
                <a:latin typeface="+mn-ea"/>
                <a:ea typeface="+mn-ea"/>
              </a:rPr>
              <a:t> 완전판매모니터링 </a:t>
            </a:r>
            <a:r>
              <a:rPr lang="ko-KR" altLang="en-US" sz="900" dirty="0" err="1" smtClean="0">
                <a:latin typeface="+mn-ea"/>
                <a:ea typeface="+mn-ea"/>
              </a:rPr>
              <a:t>단건의</a:t>
            </a:r>
            <a:r>
              <a:rPr lang="ko-KR" altLang="en-US" sz="900" dirty="0" smtClean="0">
                <a:latin typeface="+mn-ea"/>
                <a:ea typeface="+mn-ea"/>
              </a:rPr>
              <a:t> </a:t>
            </a:r>
            <a:r>
              <a:rPr lang="ko-KR" altLang="en-US" sz="900" dirty="0" err="1" smtClean="0">
                <a:latin typeface="+mn-ea"/>
                <a:ea typeface="+mn-ea"/>
              </a:rPr>
              <a:t>아웃바운드명</a:t>
            </a:r>
            <a:r>
              <a:rPr lang="ko-KR" altLang="en-US" sz="900" dirty="0" smtClean="0">
                <a:latin typeface="+mn-ea"/>
                <a:ea typeface="+mn-ea"/>
              </a:rPr>
              <a:t> </a:t>
            </a:r>
            <a:r>
              <a:rPr lang="ko-KR" altLang="en-US" sz="900" dirty="0" err="1" smtClean="0">
                <a:latin typeface="+mn-ea"/>
                <a:ea typeface="+mn-ea"/>
              </a:rPr>
              <a:t>셋팅</a:t>
            </a:r>
            <a:endParaRPr lang="en-US" altLang="ko-KR" sz="900" dirty="0" smtClean="0">
              <a:latin typeface="+mn-ea"/>
              <a:ea typeface="+mn-ea"/>
            </a:endParaRPr>
          </a:p>
          <a:p>
            <a:pPr marL="228600" indent="-228600">
              <a:buAutoNum type="arabicPeriod"/>
            </a:pPr>
            <a:r>
              <a:rPr lang="ko-KR" altLang="en-US" sz="900" dirty="0" smtClean="0">
                <a:latin typeface="+mn-ea"/>
                <a:ea typeface="+mn-ea"/>
              </a:rPr>
              <a:t>고객정보랑 </a:t>
            </a:r>
            <a:r>
              <a:rPr lang="ko-KR" altLang="en-US" sz="900" dirty="0" err="1" smtClean="0">
                <a:latin typeface="+mn-ea"/>
                <a:ea typeface="+mn-ea"/>
              </a:rPr>
              <a:t>기계약목록에서</a:t>
            </a:r>
            <a:r>
              <a:rPr lang="ko-KR" altLang="en-US" sz="900" dirty="0" smtClean="0">
                <a:latin typeface="+mn-ea"/>
                <a:ea typeface="+mn-ea"/>
              </a:rPr>
              <a:t> </a:t>
            </a:r>
            <a:r>
              <a:rPr lang="ko-KR" altLang="en-US" sz="900" dirty="0" err="1" smtClean="0">
                <a:latin typeface="+mn-ea"/>
                <a:ea typeface="+mn-ea"/>
              </a:rPr>
              <a:t>원클릭한</a:t>
            </a:r>
            <a:r>
              <a:rPr lang="ko-KR" altLang="en-US" sz="900" dirty="0" smtClean="0">
                <a:latin typeface="+mn-ea"/>
                <a:ea typeface="+mn-ea"/>
              </a:rPr>
              <a:t> 증권번호 정보를 자동으로 </a:t>
            </a:r>
            <a:r>
              <a:rPr lang="ko-KR" altLang="en-US" sz="900" dirty="0" err="1" smtClean="0">
                <a:latin typeface="+mn-ea"/>
                <a:ea typeface="+mn-ea"/>
              </a:rPr>
              <a:t>셋팅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016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91549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아웃바운드등록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obndReg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아웃바운드등록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아웃바운드를 등록한다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소속구분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아웃바운드명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상세구분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설문지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시작일자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시작시간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종료일자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종료시간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등록자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항목 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고객추출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아웃바운드 등록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영역의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과 고객추출버튼 왼쪽의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추출일자를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선택 및 입력한 후 고객추출버튼을 클릭한다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과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추출일자는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필수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입력항목이며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정보계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메뉴에서 확정한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조회조건과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일치해야 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 고객리스트에 해당하는 조건 기입 후 고객 추출을 누르면 고객 리스트가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고객추출은</a:t>
                      </a:r>
                      <a:r>
                        <a:rPr lang="en-US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TOD</a:t>
                      </a:r>
                      <a:r>
                        <a:rPr lang="ko-KR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서비스로 요청되며</a:t>
                      </a:r>
                      <a:r>
                        <a:rPr lang="en-US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1000</a:t>
                      </a:r>
                      <a:r>
                        <a:rPr lang="ko-KR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건씩 나눠서 조회된다</a:t>
                      </a:r>
                      <a:r>
                        <a:rPr lang="en-US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 리스트는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공제업무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통계정보관리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고객센터통계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고객센터정보조회 메뉴 에서 조회 후 확정한 리스트가 조회된다</a:t>
                      </a:r>
                      <a:endParaRPr lang="en-US" altLang="ko-KR" sz="900" kern="120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아웃바운드명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상세구분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시작일자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시작시간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종료일자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종료시간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필수 입력항목이다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설문지를 선택할 경우에는 설문지검색버튼을 사용하고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삭제할 경우에는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설문지명을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지운다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등록할 고객이 존재할 경우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고객추출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시의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으로 등록해야 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추출한 고객 리스트가 없을 경우 확인 후 등록을 진행 할 수 있다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1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50643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obndMng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아웃바운드등록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아웃바운드를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 조회를 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조회일자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당일날짜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+mn-ea"/>
                          <a:ea typeface="+mn-ea"/>
                        </a:rPr>
                        <a:t>아웃바운드명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캠페인구분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배분구분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완료구분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[SMS]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SMS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팝업창을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이용하여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SMS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보낸다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고객단건등록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고객단건등록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팝업창을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이용하여 등록한다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선택된 아웃바운드를 마감처리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 상세정보의 값이 수정될 경우 수정된다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 상세정보의 값이 삭제된다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 해당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그리드의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엑셀을 다운로드 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상담원배분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 배분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팝업창으로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이동한다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07" y="1663701"/>
            <a:ext cx="649769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67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2565" y="1469569"/>
            <a:ext cx="2261506" cy="4524315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</a:rPr>
              <a:t>1. </a:t>
            </a:r>
            <a:r>
              <a:rPr lang="ko-KR" altLang="en-US" sz="800" dirty="0" smtClean="0">
                <a:latin typeface="+mn-ea"/>
              </a:rPr>
              <a:t>로그인 </a:t>
            </a:r>
            <a:r>
              <a:rPr lang="en-US" altLang="ko-KR" sz="800" dirty="0">
                <a:latin typeface="+mn-ea"/>
              </a:rPr>
              <a:t>………………………………………… </a:t>
            </a:r>
            <a:r>
              <a:rPr lang="en-US" altLang="ko-KR" sz="800" dirty="0" smtClean="0">
                <a:latin typeface="+mn-ea"/>
              </a:rPr>
              <a:t>4</a:t>
            </a:r>
            <a:endParaRPr lang="en-US" altLang="ko-KR" sz="800" dirty="0">
              <a:latin typeface="+mn-ea"/>
            </a:endParaRPr>
          </a:p>
          <a:p>
            <a:r>
              <a:rPr lang="en-US" altLang="ko-KR" sz="800" dirty="0" smtClean="0">
                <a:latin typeface="+mn-ea"/>
              </a:rPr>
              <a:t>2. </a:t>
            </a:r>
            <a:r>
              <a:rPr lang="ko-KR" altLang="en-US" sz="800" dirty="0" smtClean="0">
                <a:latin typeface="+mn-ea"/>
              </a:rPr>
              <a:t>로그아웃 </a:t>
            </a:r>
            <a:r>
              <a:rPr lang="en-US" altLang="ko-KR" sz="800" dirty="0">
                <a:latin typeface="+mn-ea"/>
              </a:rPr>
              <a:t>…………………………………….. </a:t>
            </a:r>
            <a:r>
              <a:rPr lang="en-US" altLang="ko-KR" sz="800" dirty="0" smtClean="0">
                <a:latin typeface="+mn-ea"/>
              </a:rPr>
              <a:t>5</a:t>
            </a: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3.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마이메뉴 </a:t>
            </a:r>
            <a:r>
              <a:rPr lang="en-US" altLang="ko-KR" sz="800" dirty="0" smtClean="0">
                <a:latin typeface="+mn-ea"/>
              </a:rPr>
              <a:t>…………………………………….. 6</a:t>
            </a: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4.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쪽지관리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수신함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 </a:t>
            </a:r>
            <a:r>
              <a:rPr lang="en-US" altLang="ko-KR" sz="800" dirty="0" smtClean="0">
                <a:latin typeface="+mn-ea"/>
              </a:rPr>
              <a:t>………………………..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7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쪽지관리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발신함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 </a:t>
            </a:r>
            <a:r>
              <a:rPr lang="en-US" altLang="ko-KR" sz="800" dirty="0" smtClean="0">
                <a:latin typeface="+mn-ea"/>
              </a:rPr>
              <a:t>………………………..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8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6.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쪽지관리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쪽지전송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 </a:t>
            </a:r>
            <a:r>
              <a:rPr lang="en-US" altLang="ko-KR" sz="800" dirty="0" smtClean="0">
                <a:latin typeface="+mn-ea"/>
              </a:rPr>
              <a:t>…………………….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9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7.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하단상태정보 </a:t>
            </a:r>
            <a:r>
              <a:rPr lang="en-US" altLang="ko-KR" sz="800" dirty="0" smtClean="0">
                <a:latin typeface="+mn-ea"/>
              </a:rPr>
              <a:t>………………………………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10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8.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소프트폰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(1)</a:t>
            </a:r>
            <a:r>
              <a:rPr lang="en-US" altLang="ko-KR" sz="800" dirty="0" smtClean="0">
                <a:latin typeface="+mn-ea"/>
              </a:rPr>
              <a:t>…………………………………..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11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9.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소프트폰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(2) </a:t>
            </a:r>
            <a:r>
              <a:rPr lang="en-US" altLang="ko-KR" sz="800" dirty="0" smtClean="0">
                <a:latin typeface="+mn-ea"/>
              </a:rPr>
              <a:t>…………………………………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12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10.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소프트폰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(3) </a:t>
            </a:r>
            <a:r>
              <a:rPr lang="en-US" altLang="ko-KR" sz="800" dirty="0" smtClean="0">
                <a:latin typeface="+mn-ea"/>
              </a:rPr>
              <a:t>……………………………….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13</a:t>
            </a: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11.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메뉴정보 </a:t>
            </a:r>
            <a:r>
              <a:rPr lang="en-US" altLang="ko-KR" sz="800" dirty="0" smtClean="0">
                <a:latin typeface="+mn-ea"/>
              </a:rPr>
              <a:t>…………………………………… 14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12.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스케쥴정보 </a:t>
            </a:r>
            <a:r>
              <a:rPr lang="en-US" altLang="ko-KR" sz="800" dirty="0" smtClean="0">
                <a:latin typeface="+mn-ea"/>
              </a:rPr>
              <a:t>………………….………….… 15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dirty="0" smtClean="0">
                <a:latin typeface="+mn-ea"/>
              </a:rPr>
              <a:t>13.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상담원검색 </a:t>
            </a:r>
            <a:r>
              <a:rPr lang="en-US" altLang="ko-KR" sz="800" dirty="0" smtClean="0">
                <a:latin typeface="+mn-ea"/>
              </a:rPr>
              <a:t>……………………………….. 16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14.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고객정보조회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……………………………. 17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15.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출금동의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…………………………………… 18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16.</a:t>
            </a:r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고객검색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…………………………………… 19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17.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고객상담상세이력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………………….…. 20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18.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조합검색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……………………………….….. 21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19.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기계약내역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…………………………..…… 22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20.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고객역할내역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 23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21.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계약변경내역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 24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22.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지급중지내역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 25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23.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아웃바운드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…………………………….… 26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24. OB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단건등록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 27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25.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아웃바운드등록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……………………….. 28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26.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아웃바운드관리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……………………….. 29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27.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아웃바운드고객 단건등록 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 30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28.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아웃바운드모니터링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………………... 31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29.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아웃바운드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SMS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일괄전송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…….…… 32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30.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설문조사진행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 33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31.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통합상담이력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 34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32.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상담이력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…………………………..……… 35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33.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녹취플레이어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 36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34.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고객확인사항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 37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35.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안내장내역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………………………….…… 38</a:t>
            </a:r>
            <a:endParaRPr lang="ko-KR" altLang="en-US" sz="8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71901" y="1469569"/>
            <a:ext cx="2261506" cy="4401205"/>
          </a:xfrm>
          <a:prstGeom prst="rect">
            <a:avLst/>
          </a:prstGeom>
          <a:ln w="12700">
            <a:solidFill>
              <a:srgbClr val="00B0F0"/>
            </a:solidFill>
            <a:prstDash val="sysDot"/>
          </a:ln>
        </p:spPr>
        <p:txBody>
          <a:bodyPr wrap="square">
            <a:spAutoFit/>
          </a:bodyPr>
          <a:lstStyle/>
          <a:p>
            <a:pPr lvl="0"/>
            <a:r>
              <a:rPr kumimoji="1" lang="en-US" altLang="ko-KR" sz="800" dirty="0" smtClean="0">
                <a:latin typeface="+mn-ea"/>
              </a:rPr>
              <a:t>36. </a:t>
            </a:r>
            <a:r>
              <a:rPr kumimoji="1" lang="ko-KR" altLang="en-US" sz="800" dirty="0" smtClean="0">
                <a:latin typeface="+mn-ea"/>
              </a:rPr>
              <a:t>고객안내내역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…………….…………… 39</a:t>
            </a:r>
            <a:endParaRPr kumimoji="1" lang="ko-KR" altLang="ko-KR" sz="800" dirty="0" smtClean="0">
              <a:latin typeface="+mn-ea"/>
            </a:endParaRPr>
          </a:p>
          <a:p>
            <a:pPr lvl="0"/>
            <a:r>
              <a:rPr kumimoji="1" lang="en-US" altLang="ko-KR" sz="800" dirty="0" smtClean="0">
                <a:latin typeface="+mn-ea"/>
              </a:rPr>
              <a:t>37. VR</a:t>
            </a:r>
            <a:r>
              <a:rPr kumimoji="1" lang="ko-KR" altLang="en-US" sz="800" dirty="0" smtClean="0">
                <a:latin typeface="+mn-ea"/>
              </a:rPr>
              <a:t>이력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…………………………………… 40</a:t>
            </a:r>
            <a:endParaRPr kumimoji="1" lang="ko-KR" altLang="ko-KR" sz="800" dirty="0" smtClean="0">
              <a:latin typeface="+mn-ea"/>
            </a:endParaRPr>
          </a:p>
          <a:p>
            <a:pPr lvl="0"/>
            <a:r>
              <a:rPr kumimoji="1" lang="en-US" altLang="ko-KR" sz="800" dirty="0" smtClean="0">
                <a:latin typeface="+mn-ea"/>
              </a:rPr>
              <a:t>38. VOC</a:t>
            </a:r>
            <a:r>
              <a:rPr kumimoji="1" lang="ko-KR" altLang="en-US" sz="800" dirty="0" smtClean="0">
                <a:latin typeface="+mn-ea"/>
              </a:rPr>
              <a:t>이력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………………………………… 41</a:t>
            </a:r>
          </a:p>
          <a:p>
            <a:pPr lvl="0"/>
            <a:r>
              <a:rPr kumimoji="1" lang="en-US" altLang="ko-KR" sz="800" dirty="0" smtClean="0">
                <a:solidFill>
                  <a:srgbClr val="FF0000"/>
                </a:solidFill>
                <a:latin typeface="+mn-ea"/>
              </a:rPr>
              <a:t>39. SMS(</a:t>
            </a:r>
            <a:r>
              <a:rPr kumimoji="1" lang="ko-KR" altLang="en-US" sz="800" dirty="0" smtClean="0">
                <a:solidFill>
                  <a:srgbClr val="FF0000"/>
                </a:solidFill>
                <a:latin typeface="+mn-ea"/>
              </a:rPr>
              <a:t>상담</a:t>
            </a:r>
            <a:r>
              <a:rPr kumimoji="1" lang="en-US" altLang="ko-KR" sz="800" dirty="0" smtClean="0">
                <a:solidFill>
                  <a:srgbClr val="FF0000"/>
                </a:solidFill>
                <a:latin typeface="+mn-ea"/>
              </a:rPr>
              <a:t>AP) ………………………….. 42</a:t>
            </a:r>
            <a:endParaRPr kumimoji="1" lang="ko-KR" altLang="ko-KR" sz="800" dirty="0" smtClean="0">
              <a:solidFill>
                <a:srgbClr val="FF0000"/>
              </a:solidFill>
              <a:latin typeface="+mn-ea"/>
            </a:endParaRPr>
          </a:p>
          <a:p>
            <a:r>
              <a:rPr kumimoji="1" lang="en-US" altLang="ko-KR" sz="800" dirty="0" smtClean="0">
                <a:solidFill>
                  <a:srgbClr val="FF0000"/>
                </a:solidFill>
                <a:latin typeface="+mn-ea"/>
              </a:rPr>
              <a:t>40. SMS(</a:t>
            </a:r>
            <a:r>
              <a:rPr kumimoji="1" lang="ko-KR" altLang="en-US" sz="800" dirty="0" err="1" smtClean="0">
                <a:solidFill>
                  <a:srgbClr val="FF0000"/>
                </a:solidFill>
                <a:latin typeface="+mn-ea"/>
              </a:rPr>
              <a:t>기간계</a:t>
            </a:r>
            <a:r>
              <a:rPr kumimoji="1" lang="en-US" altLang="ko-KR" sz="800" dirty="0" smtClean="0">
                <a:solidFill>
                  <a:srgbClr val="FF0000"/>
                </a:solidFill>
                <a:latin typeface="+mn-ea"/>
              </a:rPr>
              <a:t>) …………………………… 43</a:t>
            </a:r>
            <a:endParaRPr kumimoji="1" lang="ko-KR" altLang="ko-KR" sz="800" dirty="0">
              <a:solidFill>
                <a:srgbClr val="FF0000"/>
              </a:solidFill>
              <a:latin typeface="+mn-ea"/>
            </a:endParaRPr>
          </a:p>
          <a:p>
            <a:pPr lvl="0"/>
            <a:r>
              <a:rPr kumimoji="1" lang="en-US" altLang="ko-KR" sz="800" dirty="0" smtClean="0">
                <a:latin typeface="+mn-ea"/>
              </a:rPr>
              <a:t>41. SMS</a:t>
            </a:r>
            <a:r>
              <a:rPr kumimoji="1" lang="ko-KR" altLang="en-US" sz="800" dirty="0" smtClean="0">
                <a:latin typeface="+mn-ea"/>
              </a:rPr>
              <a:t>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………………………….……… 44</a:t>
            </a:r>
            <a:endParaRPr kumimoji="1" lang="ko-KR" altLang="ko-KR" sz="800" dirty="0" smtClean="0">
              <a:latin typeface="+mn-ea"/>
            </a:endParaRPr>
          </a:p>
          <a:p>
            <a:pPr lvl="0"/>
            <a:r>
              <a:rPr kumimoji="1" lang="en-US" altLang="ko-KR" sz="800" dirty="0" smtClean="0">
                <a:latin typeface="+mn-ea"/>
              </a:rPr>
              <a:t>42. SMS </a:t>
            </a:r>
            <a:r>
              <a:rPr lang="en-US" altLang="ko-KR" sz="800" dirty="0">
                <a:latin typeface="+mn-ea"/>
              </a:rPr>
              <a:t>………………………………………… </a:t>
            </a:r>
            <a:r>
              <a:rPr lang="en-US" altLang="ko-KR" sz="800" dirty="0" smtClean="0">
                <a:latin typeface="+mn-ea"/>
              </a:rPr>
              <a:t>45</a:t>
            </a:r>
            <a:endParaRPr kumimoji="1" lang="ko-KR" altLang="ko-KR" sz="800" dirty="0" smtClean="0">
              <a:latin typeface="+mn-ea"/>
            </a:endParaRPr>
          </a:p>
          <a:p>
            <a:pPr lvl="0"/>
            <a:r>
              <a:rPr kumimoji="1" lang="en-US" altLang="ko-KR" sz="800" dirty="0" smtClean="0">
                <a:latin typeface="+mn-ea"/>
              </a:rPr>
              <a:t>43. </a:t>
            </a:r>
            <a:r>
              <a:rPr kumimoji="1" lang="ko-KR" altLang="en-US" sz="800" dirty="0" smtClean="0">
                <a:latin typeface="+mn-ea"/>
              </a:rPr>
              <a:t>관리자메인 </a:t>
            </a:r>
            <a:r>
              <a:rPr kumimoji="1" lang="en-US" altLang="ko-KR" sz="800" dirty="0" smtClean="0">
                <a:latin typeface="+mn-ea"/>
              </a:rPr>
              <a:t>……………………………… 46</a:t>
            </a:r>
            <a:endParaRPr kumimoji="1" lang="en-US" altLang="ko-KR" sz="800" dirty="0">
              <a:latin typeface="+mn-ea"/>
            </a:endParaRPr>
          </a:p>
          <a:p>
            <a:pPr lvl="0"/>
            <a:r>
              <a:rPr kumimoji="1" lang="en-US" altLang="ko-KR" sz="800" dirty="0" smtClean="0">
                <a:latin typeface="+mn-ea"/>
              </a:rPr>
              <a:t>44.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설문지관리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……………………………… </a:t>
            </a:r>
            <a:r>
              <a:rPr lang="en-US" altLang="ko-KR" sz="800" dirty="0" smtClean="0">
                <a:latin typeface="+mn-ea"/>
              </a:rPr>
              <a:t>47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45.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설문지문항관리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…………………….… 48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46.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설문지결과조회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…………….………… 49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47.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콜백관리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…………………………….…… 50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48.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콜백배분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………………………….……… 51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/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49.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콜백조회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……………………………….… 52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50.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VOC/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건의사항관리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…………….…… 53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51.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예약콜조회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……………………………… </a:t>
            </a:r>
            <a:r>
              <a:rPr lang="en-US" altLang="ko-KR" sz="800" dirty="0" smtClean="0">
                <a:latin typeface="+mn-ea"/>
              </a:rPr>
              <a:t>54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52.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콜백모니터링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………………………….. 55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53.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게시판생성관리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…………………….… 56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54.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게시판상세내역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…………………….… 57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55.</a:t>
            </a:r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공지사항조회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………………………..… 58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56.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공지사항관리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………………………….. 59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57.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상담스크립트조회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 60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58.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스크립트관리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………………………….. 61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59.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스크립트변경관리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 62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60</a:t>
            </a:r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상담지식관리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……………………..…… 63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61.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상담지식댓글관리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 64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62.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상담지식조회이력조회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……………. </a:t>
            </a:r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65</a:t>
            </a:r>
          </a:p>
          <a:p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63. </a:t>
            </a:r>
            <a:r>
              <a:rPr kumimoji="1" lang="ko-KR" altLang="en-US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지식검색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………………..……….… 66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64. </a:t>
            </a:r>
            <a:r>
              <a:rPr kumimoji="1" lang="ko-KR" altLang="en-US" sz="800" dirty="0" smtClean="0">
                <a:latin typeface="+mn-ea"/>
              </a:rPr>
              <a:t>상담지식댓글팝업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………………….… 67</a:t>
            </a:r>
            <a:endParaRPr kumimoji="1" lang="ko-KR" altLang="ko-KR" sz="800" dirty="0">
              <a:latin typeface="+mn-ea"/>
            </a:endParaRPr>
          </a:p>
          <a:p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65.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사이트맵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………………………………..… 68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66.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개인상담실적조회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………….………… 69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67.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고객정보관련체크사항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…………..… 70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68. </a:t>
            </a:r>
            <a:r>
              <a:rPr kumimoji="1" lang="ko-KR" altLang="en-US" sz="800" dirty="0">
                <a:latin typeface="+mn-ea"/>
              </a:rPr>
              <a:t>고객확인사항관리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………………….… </a:t>
            </a:r>
            <a:r>
              <a:rPr lang="en-US" altLang="ko-KR" sz="800" dirty="0" smtClean="0">
                <a:latin typeface="+mn-ea"/>
              </a:rPr>
              <a:t>71</a:t>
            </a:r>
            <a:endParaRPr kumimoji="1" lang="ko-KR" altLang="ko-KR" sz="800" dirty="0">
              <a:latin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69.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주요조합원등록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……………………..… 72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70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주요조합원관리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…………………..…… 73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21237" y="1469569"/>
            <a:ext cx="2261506" cy="4425827"/>
          </a:xfrm>
          <a:prstGeom prst="rect">
            <a:avLst/>
          </a:prstGeom>
          <a:ln w="12700">
            <a:solidFill>
              <a:srgbClr val="00B0F0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kumimoji="1" lang="en-US" altLang="ko-KR" sz="800" dirty="0" smtClean="0">
                <a:latin typeface="+mn-ea"/>
              </a:rPr>
              <a:t>71. </a:t>
            </a:r>
            <a:r>
              <a:rPr kumimoji="1" lang="en-US" altLang="ko-KR" sz="800" dirty="0">
                <a:latin typeface="+mn-ea"/>
              </a:rPr>
              <a:t>IVR</a:t>
            </a:r>
            <a:r>
              <a:rPr kumimoji="1" lang="ko-KR" altLang="en-US" sz="800" dirty="0">
                <a:latin typeface="+mn-ea"/>
              </a:rPr>
              <a:t>서비스 이력조회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…….….…...…… 74 </a:t>
            </a:r>
            <a:endParaRPr lang="en-US" altLang="ko-KR" sz="800" dirty="0">
              <a:latin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72. </a:t>
            </a:r>
            <a:r>
              <a:rPr kumimoji="1" lang="ko-KR" altLang="en-US" sz="800" dirty="0" err="1" smtClean="0">
                <a:latin typeface="+mn-ea"/>
              </a:rPr>
              <a:t>텔레뱅킹버튼로그</a:t>
            </a:r>
            <a:r>
              <a:rPr kumimoji="1"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…….…….…....…… 75</a:t>
            </a:r>
            <a:endParaRPr lang="en-US" altLang="ko-KR" sz="800" dirty="0">
              <a:latin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73. </a:t>
            </a:r>
            <a:r>
              <a:rPr kumimoji="1" lang="ko-KR" altLang="en-US" sz="800" dirty="0" err="1" smtClean="0">
                <a:latin typeface="+mn-ea"/>
              </a:rPr>
              <a:t>텔레뱅킹버튼로그</a:t>
            </a:r>
            <a:r>
              <a:rPr kumimoji="1" lang="ko-KR" altLang="en-US" sz="800" dirty="0" smtClean="0">
                <a:latin typeface="+mn-ea"/>
              </a:rPr>
              <a:t> </a:t>
            </a:r>
            <a:r>
              <a:rPr kumimoji="1" lang="ko-KR" altLang="en-US" sz="800" dirty="0">
                <a:latin typeface="+mn-ea"/>
              </a:rPr>
              <a:t>상</a:t>
            </a:r>
            <a:r>
              <a:rPr kumimoji="1" lang="ko-KR" altLang="en-US" sz="800" dirty="0" smtClean="0">
                <a:latin typeface="+mn-ea"/>
              </a:rPr>
              <a:t>세 </a:t>
            </a:r>
            <a:r>
              <a:rPr lang="en-US" altLang="ko-KR" sz="800" dirty="0" smtClean="0">
                <a:latin typeface="+mn-ea"/>
              </a:rPr>
              <a:t>………..…… 76 </a:t>
            </a:r>
            <a:endParaRPr lang="en-US" altLang="ko-KR" sz="800" dirty="0">
              <a:latin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74. </a:t>
            </a:r>
            <a:r>
              <a:rPr kumimoji="1" lang="ko-KR" altLang="en-US" sz="800" dirty="0">
                <a:latin typeface="+mn-ea"/>
              </a:rPr>
              <a:t>상담이력관리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…………………….….…… 77</a:t>
            </a:r>
            <a:endParaRPr kumimoji="1" lang="ko-KR" altLang="ko-KR" sz="800" dirty="0">
              <a:latin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75. </a:t>
            </a:r>
            <a:r>
              <a:rPr kumimoji="1" lang="ko-KR" altLang="en-US" sz="800" dirty="0">
                <a:latin typeface="+mn-ea"/>
              </a:rPr>
              <a:t>상담이력조회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………………………..…… 78</a:t>
            </a:r>
            <a:endParaRPr kumimoji="1" lang="ko-KR" altLang="ko-KR" sz="800" dirty="0">
              <a:latin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76.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상담이력변경관리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 79 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77.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상담이력출력관리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 80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78.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사용자관리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………………………………… 81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79.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사용자관리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상세정보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1)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 82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80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사용자관리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상세정보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2)</a:t>
            </a:r>
            <a:r>
              <a:rPr lang="en-US" altLang="ko-KR" sz="800" dirty="0">
                <a:latin typeface="+mn-ea"/>
              </a:rPr>
              <a:t> )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 83</a:t>
            </a:r>
            <a:endParaRPr lang="ko-KR" altLang="ko-KR" sz="800" dirty="0">
              <a:latin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81. </a:t>
            </a:r>
            <a:r>
              <a:rPr kumimoji="1" lang="ko-KR" altLang="en-US" sz="800" dirty="0">
                <a:latin typeface="+mn-ea"/>
              </a:rPr>
              <a:t>메뉴관리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………………………….………… </a:t>
            </a:r>
            <a:r>
              <a:rPr lang="en-US" altLang="ko-KR" sz="800" dirty="0" smtClean="0">
                <a:latin typeface="+mn-ea"/>
              </a:rPr>
              <a:t>84</a:t>
            </a:r>
            <a:endParaRPr kumimoji="1" lang="ko-KR" altLang="ko-KR" sz="800" dirty="0">
              <a:latin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82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메뉴권한관리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…………………………….. 85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0">
              <a:spcBef>
                <a:spcPct val="20000"/>
              </a:spcBef>
            </a:pPr>
            <a:r>
              <a:rPr kumimoji="1" lang="en-US" altLang="ko-KR" sz="800" dirty="0" smtClean="0">
                <a:latin typeface="+mn-ea"/>
              </a:rPr>
              <a:t>83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메뉴권한관리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권한그룹관리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…….. 86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84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사용자별권한관리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 87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85.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공통코드관리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…………………………….. 88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86.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공통코드관리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상세코드관리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…….. 89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87.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상담유형관리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…………………………….. 90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88. IP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내선번호관리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………………….………. 91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89.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배치관리현황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…………………………….. 92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90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배치로그조회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…………………………….. 93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91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상담결과통계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…………………………….. 94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92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상담유형별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시간대별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통계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…….… 95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93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상담유형별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유형별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통계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………....… 96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94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상담유형비교분석통계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 97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95.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상담유형비교분석통계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손해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….…. 98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96.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상담경로별통계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……………………….… 99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97.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아웃바운드통계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……………….………… 100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98.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아웃바운드일일통계보고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…….…….. 101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99.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아웃바운드배분현황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………………..… 102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100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콜백통계</a:t>
            </a:r>
            <a:r>
              <a:rPr lang="en-US" altLang="ko-KR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………………………………….. 103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101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I/B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콜백현황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 104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102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해피콜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DB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현황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…………………….……. 105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103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발신유형별통계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…………….…………. 106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r>
              <a:rPr kumimoji="1" lang="en-US" altLang="ko-KR" sz="800" dirty="0" smtClean="0">
                <a:latin typeface="+mn-ea"/>
              </a:rPr>
              <a:t>104.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1" lang="ko-KR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설문통계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………………………………..… 107</a:t>
            </a:r>
          </a:p>
          <a:p>
            <a:endParaRPr lang="en-US" altLang="ko-KR" sz="800" dirty="0">
              <a:latin typeface="+mn-ea"/>
              <a:ea typeface="+mn-ea"/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2735035" y="693964"/>
            <a:ext cx="3788231" cy="375557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5035" y="766326"/>
            <a:ext cx="378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  <a:ea typeface="+mn-ea"/>
              </a:rPr>
              <a:t>목      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2129" y="1273629"/>
            <a:ext cx="8523514" cy="4816928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아웃바운드고객 단건등록 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obndSnglReg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고객단건등록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고객을 등록하는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모두 초기화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입력값들이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모두 초기화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입력 값의 아웃바운드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단건고객을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등록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창이 종료된다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16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아웃바운드모니터링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obndCall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모니터링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아웃바운드모니터링 메뉴 선택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배분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진행현황을 확인하는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생성일자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아웃바운드명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생성일자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 명을 입력 후 조회 버튼을 클릭하여 아웃바운드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 리스트 더블 클릭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아웃바운드 리스트를 클릭하여 해당 아웃바운드 진행현황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 리스트의 내용을 엑셀로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95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일괄전송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cbndSmsTotSend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&gt;SMS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일괄전송 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아웃바운드명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SMS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문구선택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전송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그리드에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선택된 대상에게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SMS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문구를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일괄전송한다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아웃바운드명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SMS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문구선택을 입력한 뒤 조회버튼을 누르면 해당 리스트가 초기화 및 조회된다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algn="l" defTabSz="914400" rtl="0" eaLnBrk="1" latinLnBrk="1" hangingPunct="1">
                        <a:buFont typeface="+mj-lt"/>
                        <a:buNone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6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설문조사진행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QuestSrvyProc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 화면에서 설문이 등록된 아웃바운드에 대해서 고객을 선택하여 설문을 진행할 수 있는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이전문제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 문항의 바로 이전문제를 출력한다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다음문제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 문항의 다음문제를 출력한다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설문지조사진행 창을 닫는다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24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62597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통합상담이력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intgCnslHist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 탭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통합상담이력을 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통합상담이력으로 조회된 고객으로 전산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공제에 대한 상담이력 최근 순으로 상담이력을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0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453898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cnslHist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 탭 클릭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고객과의 상담을 진행한 후 상담이력을 등록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및  고객과 상담한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상담이력을 조회하는 화면이다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센터에 고객기준으로 상담한 이력을 조회 및 상담이력을 등록 가능한 화면이다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인바운드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아웃바운드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진행 시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콜유형은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자동으로 선택되어 진다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칭찬콜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등록된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칭찬콜</a:t>
                      </a:r>
                      <a:r>
                        <a:rPr lang="ko-KR" altLang="en-US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은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WFMS </a:t>
                      </a:r>
                      <a:r>
                        <a:rPr lang="ko-KR" altLang="en-US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아르고에서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관리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VOC/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건의사항 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등록된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VOC/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건의사항은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VOC/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건의사항관리화면에서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접수시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예약콜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조회에서 확인한다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심사의견등록 체크 시 해당 상담이력의 정보를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공제단말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심사자의견관리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(M551310A00)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화면에서 확인할 수 있다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4393"/>
            <a:ext cx="6502400" cy="465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015" y="4192651"/>
            <a:ext cx="2437895" cy="62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6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113870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녹취플레이어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rdwtPlyr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 탭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청취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 녹취된 내용을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청취할수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있는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고객상담이력내역에서 청취 클릭하면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녹취플레이어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 링크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4393"/>
            <a:ext cx="6502400" cy="465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015" y="4192651"/>
            <a:ext cx="2437895" cy="62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1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510531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고객확인사항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custConfMatt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 탭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확인사항 링크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고객확인사항을 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고객식별번호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비활성화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성명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비활성화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팝업화면 호출 시 입력 받은 고객번호로 고객확인사항이 자동조회 된다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9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초기화 버튼을 클릭하여 상세정보를 초기화한 후 확인사항 상세정보를 입력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선택하여 등록 버튼을 클릭한다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입력한 확인사항이 확인사항 리스트에 추가되며 확인사항이 등록된다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수정할 확인사항을 선택한 후 상세정보의 내용을 수정하여 수정 버튼을 클릭한다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수정한 확인사항이 확인사항 리스트에 수정된다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삭제할 확인사항을 선택한 후 삭제 버튼을 클릭한다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삭제한 확인사항이 확인사항 리스트에서 삭제된다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확인사항 리스트를 엑셀파일로 다운로드 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22539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안내장내역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guidBookList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안내장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안내장발송내역을 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주민사업자번호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검색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안내장종류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검색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발송일자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당일일자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인가번호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검색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증권번호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검색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기본주소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상세주소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안내장발송내역을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9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737674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고객안내내역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custGuidList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고객안내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고객안내내역을 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주민사업자번호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비활성화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조회기간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당일일자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접속종류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02: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/SMS/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팩스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증권번호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SMS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휴대번호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고객에 대한 접촉채널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/SMS/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팩스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내역을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0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05013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 로그인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login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바탕화면에 통합상담시스템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바로가기를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클릭한다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통합상담시스템을 사용을 위한 로그인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아이디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사번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비밀번호 입력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아이디와 비밀번호 입력 후 로그인 버튼을 클릭하여 통합상담시스템에 로그인 한다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0235" cy="464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9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767169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IVR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이력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ivrList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&gt;IVR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고객에 대한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IVR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접촉이력을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고객에 대한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IVR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접촉이력을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056120" y="3124200"/>
            <a:ext cx="2385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신규테이블 명시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김남진 부</a:t>
            </a:r>
            <a:r>
              <a:rPr lang="ko-KR" altLang="en-US" sz="900" dirty="0"/>
              <a:t>장</a:t>
            </a:r>
            <a:endParaRPr lang="ko-KR" altLang="en-US" sz="900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6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373075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VOC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이력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vocList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&gt;VOC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고객에 대한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VOC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이력을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–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 상담유형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대분류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민원에 대한 정보를 조회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고객에 대한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VOC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이력을 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12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AP)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guidBookList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&gt;SMS(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AP)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SMS(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AP)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발송내역을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고객에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대한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SMS(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AP)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발송내역을 조회한다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53" y="1596572"/>
            <a:ext cx="6530895" cy="47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기간계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guidBookList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&gt;SMS(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기간계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SMS(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기간계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발송내역을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고객에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대한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SMS(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기간계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발송내역을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조회한다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3" y="1540357"/>
            <a:ext cx="6543207" cy="48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50643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&gt;SMS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SMS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화면 정의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 센터구분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10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SMS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유형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10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SMS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템플릿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1000" baseline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SMS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문구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1000" baseline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사용여부 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1000" baseline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제목 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전송 기능을 위한 템플릿 정보를 조회한다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우측 상단의 엑셀다운로드 버튼을 클릭하여 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다운로드한다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 </a:t>
                      </a:r>
                      <a:r>
                        <a:rPr kumimoji="1" lang="ko-KR" altLang="en-US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우측 하단의 초기화 버튼을 클릭하여 </a:t>
                      </a:r>
                      <a:r>
                        <a:rPr kumimoji="1" lang="en-US" altLang="ko-KR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SMS </a:t>
                      </a:r>
                      <a:r>
                        <a:rPr kumimoji="1" lang="ko-KR" altLang="en-US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상세정보를 초기화한다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SMS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상세정보를 입력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-&gt;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 </a:t>
                      </a:r>
                      <a:r>
                        <a:rPr kumimoji="1" lang="ko-KR" altLang="en-US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우측 하단의 등록 버튼을 클릭하여 </a:t>
                      </a:r>
                      <a:r>
                        <a:rPr kumimoji="1" lang="en-US" altLang="ko-KR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SMS </a:t>
                      </a:r>
                      <a:r>
                        <a:rPr kumimoji="1" lang="ko-KR" altLang="en-US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정보를 저장한다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SMS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목록 정보를 클릭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-&gt;SMS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상세정보를 변경 입력하고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 </a:t>
                      </a:r>
                      <a:r>
                        <a:rPr kumimoji="1" lang="ko-KR" altLang="en-US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우측 하단의 수정 버튼을 클릭하여 </a:t>
                      </a:r>
                      <a:r>
                        <a:rPr kumimoji="1" lang="en-US" altLang="ko-KR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SMS </a:t>
                      </a:r>
                      <a:r>
                        <a:rPr kumimoji="1" lang="ko-KR" altLang="en-US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정보를 저장한다</a:t>
                      </a:r>
                      <a:r>
                        <a:rPr kumimoji="1" lang="en-US" altLang="ko-KR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SMS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목록 정보를 클릭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하단의 삭제 버튼을 클릭하여 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삭제한다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120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0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SmsSnd / SmsServicePop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&gt;SMS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문자를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전송하는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화면 정의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조회 버튼을 클릭하여 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조회한다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엑셀다운로드 버튼을 클릭하여 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다운로드한다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조합정보추가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하단의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조합정보추가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버튼을 클릭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조합정보 팝업 화면에서 조합정보를 적용한다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코드정보추가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하단 코드정보추가 버튼을 클릭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코드정보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 화면에서 코드정보를 적용한다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미리보기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하단의 미리보기 버튼을 클릭하여 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 팝업 화면을 조회한다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새로쓰기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하단의 새로쓰기 버튼을 클릭하여 문자 전송 정보를 초기화한다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문자보내기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 팝업 화면에서 문자보내기 버튼을 클릭하여 문자 정보를 전송한다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5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관리자메인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MngrMain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관리자메인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 메인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b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="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="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="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b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b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</a:t>
                      </a:r>
                      <a:r>
                        <a:rPr lang="ko-KR" altLang="en-US" sz="1000" b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화면 정의</a:t>
                      </a:r>
                      <a:endParaRPr lang="en-US" altLang="ko-KR" sz="1000" b="0" baseline="0" dirty="0" smtClean="0"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공지사항</a:t>
                      </a:r>
                      <a:endParaRPr lang="en-US" altLang="ko-KR" sz="10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Motto </a:t>
                      </a:r>
                      <a:r>
                        <a:rPr lang="ko-KR" altLang="en-US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정보</a:t>
                      </a:r>
                      <a:endParaRPr lang="en-US" altLang="ko-KR" sz="10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월별실적 콜 현황</a:t>
                      </a:r>
                      <a:endParaRPr lang="en-US" altLang="ko-KR" sz="10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일별실적 콜 현황</a:t>
                      </a:r>
                      <a:endParaRPr lang="en-US" altLang="ko-KR" sz="10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b="0" baseline="0" dirty="0" smtClean="0"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b="0" kern="12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 우측 상단의 쓰기 이미지 버튼을 클릭하여 입력란에 내용 정보를 입력한다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 우측 상단의 저장 이미지 버튼을 클릭하여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Motto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정보를 등록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수정 관리한다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59977"/>
            <a:ext cx="6502400" cy="465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설문지관리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questMng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설문지관리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설문지를 조회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 및 문항관리 및 엑셀다운로드를 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등록일자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당일일자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설문지명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등록일자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설문지명을 입력한 후 조회버튼을 클릭하여 설문지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 리스트 클릭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설문지 리스트의 설문지를 클릭하여 해당 설문지의 상세정보와 설문지의 문항을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설문지를 등록 할 수 있는 상태로 초기화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설문지명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설문내용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문항등록을 입력 한 후 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수정버튼을 클릭하여 설문지 리스트를 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해당 설문지를 선택한 후 삭제버튼을 클릭하여 설문지를 삭제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문항관리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문항등록 버튼을 클릭하여 설문지 문항을 관리하는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리스트의 내용을 엑셀로 다운로드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9" y="1663700"/>
            <a:ext cx="6502401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1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설문지문항관리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설문지관리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문항관리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설문지 문항을 등록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항목내용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답안형태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설문지답안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그리드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 문항을 등록 할 수 있게 초기화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입력한 정보의 설문지 문항을 등록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 답안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ROW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추가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 답안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ROW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삭제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7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설문지결과조회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questRsltInq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설문지결과조회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설문지결과를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조회일자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당일일자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설문지명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등록일자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설문지명을 입력한 후 조회버튼을 클릭하여 설문지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 리스트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설문지리스트의 설문지를 클릭하여 해당 설문지의 설문결과 상세정보와 설문지 문항을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 문항 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설문지 문항을 클릭하여 해당 문항의 설문결과를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설문지문항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리스트의 내용을 엑셀로 다운로드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설문지리스트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리스트의 내용을 엑셀로 다운로드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6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168568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Logout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    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로그아웃을 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로그아웃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전화기능 상단 우측 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버튼을 클릭하여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통합상담시스템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로그아웃을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57" y="2416628"/>
            <a:ext cx="176213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19" y="804964"/>
            <a:ext cx="176213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3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clbkMng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1. 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통합상담시스템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아웃바운드관리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콜백관리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콜백관리 메뉴 클릭</a:t>
                      </a:r>
                      <a:endParaRPr kumimoji="0" lang="en-US" altLang="ko-KR" sz="1000" b="0" i="0" u="none" strike="noStrike" kern="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2. </a:t>
                      </a:r>
                      <a:r>
                        <a:rPr kumimoji="0" lang="ko-KR" altLang="en-US" sz="1000" b="0" i="0" u="none" strike="noStrike" kern="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콜백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 접수 이력을 상담원배분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완료처리 및 </a:t>
                      </a:r>
                      <a:r>
                        <a:rPr kumimoji="0" lang="ko-KR" altLang="en-US" sz="1000" b="0" i="0" u="none" strike="noStrike" kern="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엑셀다운로드를한다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접수일자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당일날짜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처리구분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상담원명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접수일자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업무구분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처리구분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상담원을 선택 조회버튼을 클릭하여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콜백접수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완료처리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선택하여 완료처리버튼을 클릭하면 해당 접수된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콜백데이터의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진행상태가 완료로 바뀌게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상담원배분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상담원 배분화면을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리스트의 내용을 엑셀로 다운로드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리스트 더블 클릭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더블 클릭한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건을 고객상담기본 화면에서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고객상담기본화면이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열린상태에서만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가능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19" y="1663700"/>
            <a:ext cx="6493481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25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콜백배분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1. 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통합상담시스템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아웃바운드관리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콜백관리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콜백관리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상담원배분 버튼 클릭</a:t>
                      </a:r>
                      <a:endParaRPr kumimoji="0" lang="en-US" altLang="ko-KR" sz="1000" b="0" i="0" u="none" strike="noStrike" kern="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2. </a:t>
                      </a:r>
                      <a:r>
                        <a:rPr kumimoji="0" lang="ko-KR" altLang="en-US" sz="1000" b="0" i="0" u="none" strike="noStrike" kern="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콜백</a:t>
                      </a:r>
                      <a:r>
                        <a:rPr kumimoji="0" lang="ko-KR" altLang="en-US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 접수된 건에 대해 상담원배분을 하는 화면이다</a:t>
                      </a:r>
                      <a:r>
                        <a:rPr kumimoji="0" lang="en-US" altLang="ko-KR" sz="10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접수일자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콜백관리에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조회 된 접수일자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상담원명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콜백관리에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조회 된 상담원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접수일자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상담원명을 입력한 후 조회버튼을 클릭하여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콜백접수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상담원에게 배분 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건을 초기화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균등분배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선택한 상담원들에게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건을 균등분배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선택한 상담원의 추가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회수 건에 따라 회수처리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선택한 상담원의 추가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회수 건에 따라 배분처리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상담원그룹 변경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해당하는 그룹의 상담원들을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84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97137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clbkInq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1. </a:t>
                      </a:r>
                      <a:r>
                        <a:rPr kumimoji="0" lang="ko-KR" altLang="en-US" sz="9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통합상담시스템</a:t>
                      </a:r>
                      <a:r>
                        <a:rPr kumimoji="0" lang="en-US" altLang="ko-KR" sz="9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9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아웃바운드관리</a:t>
                      </a:r>
                      <a:r>
                        <a:rPr kumimoji="0" lang="en-US" altLang="ko-KR" sz="9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9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콜백관리</a:t>
                      </a:r>
                      <a:r>
                        <a:rPr kumimoji="0" lang="en-US" altLang="ko-KR" sz="9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kumimoji="0" lang="ko-KR" altLang="en-US" sz="9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콜백조회 메뉴 클릭</a:t>
                      </a:r>
                      <a:endParaRPr kumimoji="0" lang="en-US" altLang="ko-KR" sz="900" b="0" i="0" u="none" strike="noStrike" kern="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kern="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2.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상담원 본인에게 배분된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콜백건만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조회시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출력된다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9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접수일자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당일날짜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처리구분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9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9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처리구분선택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상담원명을 입력한 후 조회버튼을 클릭하여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콜백접수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[</a:t>
                      </a:r>
                      <a:r>
                        <a:rPr lang="ko-KR" altLang="ko-KR" sz="900" b="1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리스트 </a:t>
                      </a:r>
                      <a:r>
                        <a:rPr lang="ko-KR" altLang="ko-KR" sz="900" b="1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그리드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더블 클릭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더블 클릭한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콜백건을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고객상담기본 화면에서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err="1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접수 이후에 </a:t>
                      </a:r>
                      <a:r>
                        <a:rPr lang="ko-KR" altLang="ko-KR" sz="900" kern="1200" dirty="0" err="1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인바운드</a:t>
                      </a:r>
                      <a:r>
                        <a:rPr lang="ko-KR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상담이력이 </a:t>
                      </a:r>
                      <a:endParaRPr lang="en-US" altLang="ko-KR" sz="900" kern="1200" dirty="0" smtClean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있으면 사용자에게 진행 여부를 확인한다</a:t>
                      </a:r>
                      <a:r>
                        <a:rPr lang="en-US" altLang="ko-KR" sz="900" kern="12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고객상담기본 화면이 열린 상태에서만 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실행 되며 고객상담기본화면으로 이동한다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처리결과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재시도사유의 값으로 선택된 항목의 등록처리를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처리구분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상태를 변경하고자 하는 건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은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‘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선택한 후 등록버튼을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 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처리결과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미완료로 선택해야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건은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‘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재시도사유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선택 할 수 있다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리스트의 내용을 엑셀로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5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VOC/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건의사항관리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vocClosMng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&gt;VOC/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건의사항관리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VOC/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건의사항건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조회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처리하는 화면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접수일자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당일날짜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완료여부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접수구분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상담원명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접수일자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완료여부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접수구분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상담원명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조회조건을 선택 및 입력한 후 조회 버튼을 클릭한다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‘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접수일자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필수 입력항목이다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접수 리스트 클릭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클릭한 조회결과의 상세정보를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고객상담이력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영역에 출력한다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접수 리스트 더블 클릭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더블 클릭한 </a:t>
                      </a:r>
                      <a:r>
                        <a:rPr lang="ko-KR" altLang="ko-KR" sz="9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접수건을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고객상담기본 화면에서 조회한다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고객상담기본 화면이 열린 상태에서만 실행 된다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고객상담이력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리스트 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클릭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청취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열을 클릭할 경우 녹취한 해당 건을 청취하며 그 외의 열을 클릭 시 상담이력의 내용을 하단에 출력한다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완료처리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접수 리스트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완료처리를 원하는 건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체크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및 실행상담원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사번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입력 후 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완료처리버튼을 클릭한다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b="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각각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해당하는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리스트를 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엑셀파일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다운로드 한다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0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예약콜조회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resvCallInq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예약콜관리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예약콜조회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예약콜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조회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완료처리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엑셀다운로드를 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예약일자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당일일자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처리상태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담당자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비활성화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처리상태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담당자를 입력한 후 조회버튼을 클릭하여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예약콜</a:t>
                      </a:r>
                      <a:r>
                        <a:rPr lang="ko-KR" altLang="ko-KR" sz="900" b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리스트 더블 클릭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더블 클릭한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건을 고객상담기본 화면에서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고객상담기본화면이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열린상태에서만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가능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완료처리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조회된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선택한 후 완료처리버튼을 클릭하여 해당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예약콜을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완료처리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리스트의 내용을 엑셀로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33375" y="1504950"/>
            <a:ext cx="6336000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38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콜백모니터링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clbkMntr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아웃바운드관리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모니터링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콜백모니터링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콜백의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진행현황을 확인하는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배분일자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당일일자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상담그룹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처리결과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접수일자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상담그룹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처리결과를 입력 후 조회 버튼을 클릭하여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콜백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리스트의 내용을 엑셀로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1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게시판생성관리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TwbBbs01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게시판생성관리 메뉴 클릭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 게시판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 게시판명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사용여부 </a:t>
                      </a:r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1000" baseline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조회 버튼을 클릭하여 게시판 목록 정보를 조회한다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신규 버튼을 클릭하여 게시판 상세내역 팝업 화면으로 이동한다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48" y="1663700"/>
            <a:ext cx="6518152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60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게시판상세내역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TwbBbs01</a:t>
                      </a: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게시판생성관리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신규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게시판관리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게시판생성관리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 목록 더블 클릭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 상세내역 항목을 입력하고 저장 버튼을 클릭한다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 목록 클릭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게시판 상세내역 팝업 화면에서 삭제 버튼을 클릭하여 게시판 정보를 삭제한다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닫기 버튼을 클릭하여 게시판 팝업 화면을 종료한다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1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공지사항조회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AnncMattInq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공지사항관리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공지사항조회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관리자가 등록한 공지사항을 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등록일자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센터구분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공지구분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검색구분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제목</a:t>
                      </a:r>
                      <a:endParaRPr lang="en-US" altLang="ko-KR" sz="900" baseline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검색어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등록일자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공지구분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검색구분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검색어를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입력한 후 조회버튼을 클릭하여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 목록을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 목록의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공지사항을 클릭하여 공지사항 상세정보를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 목록 정보를 엑셀로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파일다운로드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첨부파일 항목의 다운로드 버튼을 클릭하여 파일 정보를 다운로드한다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2" y="1519083"/>
            <a:ext cx="6551231" cy="492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공지사항관리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AnncMattMng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공지사항관리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공지사항관리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관리자가 공지사항을 관리하는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등록일자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센터구분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공지구분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검색구분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제목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검색어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등록일자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공지구분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검색어를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입력한 후 조회버튼을 클릭하여 공지사항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초기화 버튼을 클릭하여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상세정보를 입력할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 있다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게시시작일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게시종료일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공개여부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센터구분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공지구분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첨부파일 항목 등을 입력한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후 등록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버튼을 클릭하여 공지사항을 저장한다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해당 공지사항을 선택한 후 삭제버튼을 클릭하여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공지사항을 삭제한다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 목록 정보를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4" y="1529360"/>
            <a:ext cx="6537820" cy="48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18537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마이메뉴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comMyMenu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              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마이메뉴를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메뉴명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정렬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[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최근등록일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],[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구분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주메뉴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뱅킹메뉴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현재메뉴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Home(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초기값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마이메뉴를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메뉴그룹에서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메뉴선택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현재메뉴를 저장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현재메뉴를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이동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&lt; , &gt;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사용하여 이동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마이메뉴 화면을 닫는다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(X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표시 누르기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9" y="793978"/>
            <a:ext cx="679676" cy="20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9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상담스크립트조회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cnslScrtInq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스크립트관리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스크립트조회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관리자가 등록한 상담스크립트를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기본으로 스크립트메뉴는 트리 메뉴 형태로 화면에 보여지게 된다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검색 탭 메뉴로 이동하여 스크립트를 직접 조회할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수 있는 화면으로 이동한다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트리메뉴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스크립트메뉴의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대분류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중분류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소분류 메뉴를 클릭한다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스크립트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스크립트의 해당 건을 클릭한다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검색 탭 메뉴의 스크립트 명을 입력한 후 조회버튼을 클릭하여 스크립트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스크립트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스크립트 리스트의 해당 스크립트를 클릭하여 스크립트 상세정보를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파일다운로드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파일다운로드 이미지버튼을 클릭하여 스크립트의 첨부파일을 다운로드 받을 수 있다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닫기 버튼을 클릭하여 화면을 종료한다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80800" y="486000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스크립트관리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cnslScrtMng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스크립트관리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스크립트관리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스크립트를 등록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검색구분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전체</a:t>
                      </a:r>
                      <a:endParaRPr lang="en-US" altLang="ko-KR" sz="9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기간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분류구분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사용여부를 입력한 후 조회버튼을 클릭하여 상담스크립트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최상위신규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대분류의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스크립트 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정렬순서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스크립트내용을 입력 한 후 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수정버튼을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클릭하여 상담스크립트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대분류를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등록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한다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추가할 스크립트의 상위 단계를 클릭 하고 신규버튼 클릭을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스크립트 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정렬순서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스크립트내용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첨부파일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이미지파일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입력 한 후 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수정버튼을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클릭하여 상담스크립트 소분류를 등록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한다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해당 스크립트 코드를 선택한 후 삭제버튼을 클릭하여 상담스크립트를 삭제 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50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스크립트변경관리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scrtChngMng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스크립트관리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스크립트변경관리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상담스크립트 변경내용을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변경일자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당일일자</a:t>
                      </a: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변경일자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검색어를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입력한 후 조회버튼 클릭하여 상담스크립트 변경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상담스크립트 변경리스트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스크립트 변경리스트의 항목을 클릭하면  해당 스크립트변경내용이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9" y="1663700"/>
            <a:ext cx="6502401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7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96363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CnslKnwMngPop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상담지식관리 메뉴 클릭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상담에 필요한 지식을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 관리한다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등록일자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센터구분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등록자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상담유형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검색조건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검색어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조회조건을 입력하고 조회 버튼을 클릭하여 좌측 트리 정보를 조회한다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좌측 트리 정보의 선택하면 상세 정보가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초기화 버튼을 클릭하여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항목 정보를 초기화한다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초기화 버튼을 클릭하고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항목을 입력한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뒤 등록 버튼을 누르면 상담지식 정보가 저장된다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트리 정보를 선택하고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항목을 변경 입력 후 수정 버튼을 클릭한다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트리 정보를 선택하고 삭제 버튼을 클릭하면 해당 정보가 삭제된다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" y="1523823"/>
            <a:ext cx="6540911" cy="49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상담지식댓글관리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CnslKnwMngPop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상담지식관리 메뉴 클릭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댓글이력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상담지식의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리스트를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등록일자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센터구분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등록자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상담유형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검색조건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검색어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조회조건을 입력하고 조회 버튼을 클릭하여 좌측 트리 정보를 조회한다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댓글이력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좌측 트리 정보를 선택 후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댓글이력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탭을 클릭하면 댓글이력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리스트가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8" y="1521501"/>
            <a:ext cx="6572973" cy="49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상담지식조회이력조회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CnslKnwMngPop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상담지식관리 메뉴 클릭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조회이력 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상담지식조회의 이력 리스트를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등록일자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센터구분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등록자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상담유형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검색조건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검색어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조회조건을 입력하고 조회 버튼을 클릭하여 좌측 트리 정보를 조회한다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조회이력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좌측 트리 정보를 선택 후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조회이력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탭을 클릭하면 조회이력 리스트가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1528997"/>
            <a:ext cx="6570406" cy="49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8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상담지식검색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CnslKnwInqPop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상담지식관리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상담지식검색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상담지식을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등록일자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센터구분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등록자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상담유형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검색조건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검색어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조회조건을 입력하고 조회 버튼을 클릭하여 좌측 트리 정보를 조회한다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상세조회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좌측 트리 정보를 클릭하여 상담지식검색 상세정보를 조회한다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파일다운로드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첨부파일 항목의 다운로드 버튼을 클릭하여 파일 정보를 다운로드한다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댓글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우측 상단의 댓글 버튼을 클릭하여 상담지식댓글 팝업 화면으로 이동한다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78" y="1530148"/>
            <a:ext cx="6542845" cy="49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5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상담지식댓글 팝업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CnslKnwInqPop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상담지식검색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클릭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댓글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상담지식의 댓글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 및 </a:t>
                      </a:r>
                      <a:r>
                        <a:rPr kumimoji="1" lang="ko-KR" altLang="en-US" sz="10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등록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상담지식검색 해당 정보의 답글 개수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 건수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등록된 댓글 정보를 보여준다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댓글등록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댓글 정보를 입력 후 댓글등록 버튼을 클릭하여 댓글 정보를 저장한다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댓글취소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댓글취소 정보를 클릭하여 댓글 입력란을 초기화한다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 항목을 변경 입력하고 수정 버튼을 클릭한다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본인 작성 댓글 항목만 수정 가능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삭제 버튼을 클릭한다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본인 작성 댓글 항목만 삭제 가능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닫기 버튼을 클릭하여 게시판 팝업 화면을 종료한다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5" y="1522845"/>
            <a:ext cx="6533534" cy="49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639753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사이트맵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siteMap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사이트맵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고객센터에서 각 업무파트의 화면을 호출할 수 있는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N/A</a:t>
                      </a: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업무화면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호출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업무파트의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업무화면명을 클릭하여 해당업무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9" y="1663701"/>
            <a:ext cx="6502401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개인상담실적조회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IndiCnslRsltInq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개인상담실적조회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상담원 개인의 상담실적을 조회할 수 있는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화면 정의</a:t>
                      </a:r>
                      <a:endParaRPr lang="en-US" altLang="ko-KR" sz="100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센터구분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상담원명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R" sz="900" kern="120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상담원 개인실적 리스트는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관리자만 모든 상담원의 실적을 조회 할 수 있고 관리자가 아니면 본인의 실적만 조회 할 수 있다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상담사를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입력한 후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 개인상담실적 정보를 조회한다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altLang="ko-KR" sz="900" b="1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엑셀다운로드 버튼을 클릭하여 개인상담실적조회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다운로드한다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88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3383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쪽지관리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수신함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comMsgRecvHist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              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보낸 쪽지를 확인한다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수신일자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달 주기로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세팅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] [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오늘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]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보낸이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검색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내용검색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수신일자를 입력하여 쪽지를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쪽지를 조회하면 쪽지 수신리스트에 쪽지가 출력 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쪽지 수신 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쪽지 수신 리스트 쪽지를 확인하면 확인에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Y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표시로 변경되고 왼쪽 수신쪽지 상세내용에 정보가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답장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쪽지 발신함으로 넘어간다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헤당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쪽지가 삭제된다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쪽지관리 화면을 닫는다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56" y="786493"/>
            <a:ext cx="482373" cy="20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64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고객정보관련체크사항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CustInfoRelChkMatt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기타관리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고객정보관련체크사항 메뉴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고객정보관련체크사항을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조회할 수 있는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화면 정의</a:t>
                      </a:r>
                      <a:endParaRPr lang="en-US" altLang="ko-KR" sz="100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조회일자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상담원명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조회조건을 입력한 후 화면 우측 상단의 조회 버튼을 클릭하여 고객정보관련체크사항 목록을 조회한다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altLang="ko-KR" sz="900" b="1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엑셀다운로드 버튼을 클릭하여 고객정보관련체크사항 목록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다운로드한다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1" y="1528997"/>
            <a:ext cx="6511653" cy="49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고객확인사항관리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CustConfMattMng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고객확인사항관리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고객확인사항관리를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 및 엑셀다운로드를 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유효일자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센터구분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고객식별번호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고객식별번호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성명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입력한 후 조회버튼을 클릭하여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고객확인사항관리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확인사항상세정보사항에 있는 내용을 초기화한다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확인사항상세정보사항에 있는 내용을 등록한다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확인사항상세정보사항에 있는 내용을 수정한다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확인사항상세정보사항에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있는 내용을 삭제한다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엑셀다운로드 버튼을 클릭하여 고객확인사항관리 목록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다운로드한다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9" y="1663700"/>
            <a:ext cx="6502401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05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주요조합원등록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ComImponCust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공제메인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주요조합원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주요조합원을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삭제하는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화면 정의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</a:t>
                      </a: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 화면에서 사용자는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인가번호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조회구분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조합원번호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주민사업자번호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휴대전화번호 등의 정보가 인입된 상태로 주요조합원 버튼을 클릭하면 주요조합원관리 팝업 화면에서 주요조합원 목록 정보가 출력된다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 버튼을 클릭하여 주요조합원 상세정보 입력 항목을 활성화한다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주요조합원 상세정보 항목을 입력하고 저장버튼을 클릭한다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주요조합원 목록을 선택하고 삭제 버튼을 클릭한다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버튼을 클릭하여 출력된 주요조합원 상세정보를 초기화하고 입력 항목을 비활성화 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닫기 버튼을 클릭하여 주요조합원관리 팝업 화면을 종료한다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3" y="1662769"/>
            <a:ext cx="6372112" cy="46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주요조합원관리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ImponCustMng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주요조합원관리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주요조합원 정보를 승인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반려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 및 엑셀다운로드를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한다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조회기간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센터구분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고객명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전화번호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상담원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조회조건을 입력하여 조회 버튼을 클릭하면 고객 코멘트 목록이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엑셀다운로드 버튼을 클릭하여 고객 코멘트 목록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다운로드한다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승인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 코멘트 상세정보를 확인 및 입력하고 화면 우측 하단의 승인 버튼을 클릭한다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반려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 코멘트 상세정보를 확인 및 입력하고 화면 우측 하단의 반려 버튼을 클릭한다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8" y="1539975"/>
            <a:ext cx="6525556" cy="49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IVR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서비스이력조회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IvrSvcLog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1.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통합상담시스템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센터관리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기타관리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&gt;IVR</a:t>
                      </a:r>
                      <a:r>
                        <a:rPr lang="ko-KR" altLang="en-US" sz="1000" kern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서비스이력조회 메뉴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클릭</a:t>
                      </a:r>
                      <a:endParaRPr lang="en-US" altLang="ko-KR" sz="1000" kern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2</a:t>
                      </a:r>
                      <a:r>
                        <a:rPr lang="en-US" altLang="ko-KR" sz="1000" kern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. IVR</a:t>
                      </a:r>
                      <a:r>
                        <a:rPr lang="ko-KR" altLang="en-US" sz="1000" kern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서비스이력조회를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조회한다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상담일자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유입전화번호 </a:t>
                      </a:r>
                      <a:r>
                        <a:rPr lang="en-US" altLang="ko-KR" sz="900" baseline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조회 버튼을 클릭하여 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IVR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서비스이력조회 정보를 조회한다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엑셀다운로드 버튼을 클릭하여 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IVR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서비스이력조회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다운로드한다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3" y="1666053"/>
            <a:ext cx="6533157" cy="465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1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텔레뱅킹버튼로그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TebnkBtnLog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기타관리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텔레뱅킹버튼로그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텔레뱅킹버튼로그 정보를 조회한다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조회일자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일주일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조회조건을 입력하여 조회 버튼을 클릭하면 텔레뱅킹버튼로그 목록이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우측 상단의 엑셀다운로드 버튼을 클릭하여 고객 코멘트 목록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정보를 다운로드한다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상세정보 조회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텔레뱅킹버튼로그 목록 정보를 더블 클릭하여 버튼로그 상세정보 팝업 화면으로 이동한다</a:t>
                      </a: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4" y="1543987"/>
            <a:ext cx="6553777" cy="491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/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텔레뱅킹버튼로그 상세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TebnkBtnLogDtl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기타관리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텔레뱅킹버튼로그 메뉴 클릭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텔레뱅킹버튼로그 목록 더블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텔레뱅킹버튼로그 상세 정보를 조회한다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 일자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상세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정보 자동 세팅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상세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정보 자동 세팅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인입시각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상세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정보 자동 세팅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종료시각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상세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정보 자동 세팅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순번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상세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정보 자동 세팅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채널번호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상세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정보 자동 세팅</a:t>
                      </a:r>
                      <a:endParaRPr lang="en-US" altLang="ko-KR" sz="900" smtClean="0">
                        <a:latin typeface="+mn-ea"/>
                        <a:ea typeface="+mn-ea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서비스코드 </a:t>
                      </a:r>
                      <a:r>
                        <a:rPr lang="en-US" altLang="ko-KR" sz="90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smtClean="0">
                          <a:latin typeface="+mn-ea"/>
                          <a:ea typeface="+mn-ea"/>
                        </a:rPr>
                        <a:t>상세</a:t>
                      </a:r>
                      <a:r>
                        <a:rPr lang="ko-KR" altLang="en-US" sz="900" baseline="0" smtClean="0">
                          <a:latin typeface="+mn-ea"/>
                          <a:ea typeface="+mn-ea"/>
                        </a:rPr>
                        <a:t> 정보 자동 세팅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TOP(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초기메뉴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고객이 입력한 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거래 및 기타 항목의 상세 정보가 구분되어 출력된다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END(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전화연결 끝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종료 관련 상세 정보가 출력된다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1" y="1592827"/>
            <a:ext cx="6436138" cy="47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88704"/>
              </p:ext>
            </p:extLst>
          </p:nvPr>
        </p:nvGraphicFramePr>
        <p:xfrm>
          <a:off x="280800" y="486000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cnslHistMng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상담원이 등록 한 상담이력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콜이력을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관리하는 화면이다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공제지원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조회일자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년월일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콜유형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인바운드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아웃바운드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콜백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호전환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상담원그룹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공제상담원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그룹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공제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TM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관리자그룹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공제교육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경영지원 그룹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체크카드 그룹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퇴사자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상담유형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):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계약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,SMS,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안내장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편지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수납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부활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변경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약관대출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지급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손해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발행신청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,TM,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민원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표준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P/G,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그룹웨어안내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계약지원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상담유형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중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저신용자대출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생계비지원대출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일반대출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예금상품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금리문의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신협일반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전자금융이관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햇살론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예금자보호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조회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거절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보완사유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계약기간조회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보장문구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납입최고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계약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수납 등 표시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상담유형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소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) 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설정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해지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질권자변경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공제기간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환급예정액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절차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신계약비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증서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납입증명서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전송오류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심사결과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만기갱신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신규등록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청약서인쇄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등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콜유형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상담원그룹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상담유형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주민번호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인가번호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 후 조회 버튼을 클릭하여 상담이력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상담이력 리스트 클릭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상담이력 리스트의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상담이력을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클릭하여 해당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상담이력의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상세정보를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52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36057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cnslHistInq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상담이력관리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상담이력조회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클릭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상담원이 등록 한 상담이력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콜기준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조회기준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조회하는 화면이다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고객 기본정보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조회시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해당 고객의 상담이력이 조회된다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조회일자가 조회 필수 사항이며 조회일자는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 초과하여 검색할 수 없다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상담사일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경우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본인이 상담한 상담만 조회가 가능하다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상담이력 수정</a:t>
                      </a: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상담이력관리화면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수행하며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당일 상담이력은 즉시 수정이 되며 하루 이상 된 상담이력은 관리자 승인 후 변경 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조회일자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콜유형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상담원그룹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고객명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상담유형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주민번호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인가번호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상담원을 입력 후 조회 버튼을 클릭하여 상담이력 조회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1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칭찬콜등록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상담내용을 청취 후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칭찬콜이라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판단이 되면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칭찬콜등록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버튼을 클릭하여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칭찬콜로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신청할 수 있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칭찬콜은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WFMS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아르고에서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관리한다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 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상담이력 그리드 클릭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하단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상담이력 상세정보에 출력</a:t>
                      </a:r>
                      <a:r>
                        <a:rPr lang="ko-KR" alt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되며 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상담이력 리스트의 청취 버튼을 클릭 하면 해당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녹취를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청취할 수 있다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상담이력 그리드 더블 클릭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리스트 더블 클릭 시 고객주민번호를 </a:t>
                      </a:r>
                      <a:r>
                        <a:rPr lang="ko-KR" altLang="ko-KR" sz="9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파라메터로</a:t>
                      </a:r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넘겨 고객상담기본 화면에 자동으로 조회한다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endParaRPr lang="ko-KR" altLang="ko-KR" sz="9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ko-KR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리스트에 있는 내용을 엑셀로 저장한다</a:t>
                      </a: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6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501949"/>
              </p:ext>
            </p:extLst>
          </p:nvPr>
        </p:nvGraphicFramePr>
        <p:xfrm>
          <a:off x="280800" y="486000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상담이력변경관리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cnslHistChngMng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상담이력변경관리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상담이력변경 내역을 처리하는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조회일자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당일날자로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변경처리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변경요청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승인완료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변경처리를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 후 조회 버튼을 클릭하여 상담이력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변경요청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조회하며 조회된 상담이력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변경요청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클릭하면 해당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상담이력의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변경요청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조회 할 수 있다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상담이력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변경요청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클릭하여 상세 정보를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승인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사용자는 기존상담이력과 변경된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상담이력을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확인한 후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승인버튼을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클릭하여 상담이력변경을 처리한다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39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28185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쪽지관리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발신함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comMsgSendHist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              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보낸 쪽지를 확인한다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발신일자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달 주기로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세팅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] [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오늘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]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받는이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검색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내용검색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발신일자를 입력 후 조회를 클릭하면 쪽지 발신 리스트에 발신 내용과 리스트가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쪽지발신내용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선택하면 쪽지 수신자와 상세내용과 첨부파일명이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답장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쪽지 발신함으로 넘어간다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헤당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쪽지가 삭제된다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쪽지관리 화면을 닫는다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56" y="786493"/>
            <a:ext cx="482373" cy="20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82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17933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상담이력출력관리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cnslHistOutputMng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상담이력출력관리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상담이력 출력 내역을 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조회일자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당일날자로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출력구분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고객센터반요청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상위부서보고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기타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출력구분을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 후 조회 버튼을 클릭하여 출력물 리스트를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리스트 클릭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출력이력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클릭하여 상세 정보를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출력이력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리스트의 내용을 엑셀로 다운로드한다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63" y="1663700"/>
            <a:ext cx="6456969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83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624910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userMng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사용자정보관리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사용자관리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사용자를 등록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등급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사용여부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Y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검색어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소속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 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로그인여부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사용자가 등급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소속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로그인여부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등의 입력을 한 뒤 조회를 누르면 사용자 리스트가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사용자가 리스트를 클릭하면 사용자 상세정보 및 권한 부여된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권한 부여된 메뉴리스트 출력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저장 버튼을 누르면 사용자 상세정보가 초기화 되고 사용자 상세정보를 입력 후 저장을 누르면 신규등록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저장 버튼을 누르면 사용자 상세정보의 정보가 저장된다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삭제 버튼을 누르면 사용자가 삭제된다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0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66580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상세정보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userMng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사용자정보관리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사용자관리 메뉴 클릭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버튼 혹은 목록 더블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선택된 사용자를 수정하는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등급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사용여부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Y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검색어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소속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 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로그인여부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사용자가 등급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소속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로그인여부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등의 입력을 한 뒤 조회를 누르면 사용자 리스트가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사용자가 리스트를 클릭하면 사용자 상세정보 및 권한 부여된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권한 부여된 메뉴리스트 출력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저장 버튼을 누르면 사용자 상세정보가 초기화 되고 사용자 상세정보를 입력 후 저장을 누르면 신규등록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저장 버튼을 누르면 사용자 상세정보의 정보가 저장된다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삭제 버튼을 누르면 사용자가 삭제된다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2" y="1663701"/>
            <a:ext cx="6588068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93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095836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상세정보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userMng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사용자정보관리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사용자관리 메뉴 클릭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신규 버튼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사용자를 신규 등록하는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등급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사용여부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Y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검색어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소속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 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로그인여부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사용자가 등급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소속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로그인여부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등의 입력을 한 뒤 조회를 누르면 사용자 리스트가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사용자가 리스트를 클릭하면 사용자 상세정보 및 권한 부여된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권한 부여된 메뉴리스트 출력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저장 버튼을 누르면 사용자 상세정보가 초기화 되고 사용자 상세정보를 입력 후 저장을 누르면 신규등록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저장 버튼을 누르면 사용자 상세정보의 정보가 저장된다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삭제 버튼을 누르면 사용자가 삭제된다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6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433253"/>
              </p:ext>
            </p:extLst>
          </p:nvPr>
        </p:nvGraphicFramePr>
        <p:xfrm>
          <a:off x="279400" y="485775"/>
          <a:ext cx="9350374" cy="6096363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menuMng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메뉴관리 메뉴 선택</a:t>
                      </a:r>
                      <a:endParaRPr lang="en-US" altLang="ko-KR" sz="1000" kern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2.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개인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법인 및 단체고객의 기본정보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직장정보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세대정보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계좌정보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개인정보활용동의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법인접촉대상자정보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고객상세정보를 등록한다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i="1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매뉴이름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메뉴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ID: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메뉴구분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사용여부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메뉴이름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메뉴구분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사용여부를 선택하고 조회 버튼을 클릭하면 메뉴구성에 해당 조건에 맞는 메뉴가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메뉴상세정보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메뉴 구성을 클릭하면 메뉴 상세정보가 출력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최상위메뉴 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최상위메뉴를 등록 할 수 있도록 메뉴상세정보가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세팅된다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하위메뉴 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하위메뉴를 등록 할 수 있도록 메뉴상세정보가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세팅된다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메뉴상세정보에 있는 데이터를 저장합니다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메뉴상세정보에 있는 데이터를 삭제합니다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6460"/>
            <a:ext cx="6502400" cy="4653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5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22858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메뉴권한관리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menuAuthMng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사용자정보관리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메뉴권한관리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메뉴를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권한별로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할당과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미할당을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관리한다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메뉴그룹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권한그룹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메뉴그룹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권한그룹을 입력하고 조회 버튼을 누르면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미할당메뉴와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할당메뉴 및 할당버튼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미할당버튼이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조회된다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[&gt;]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미할당메뉴에서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할당메뉴로 변경한다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[&lt;]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할당메뉴에서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미할당메뉴로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변경한다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[▲]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미할당버튼에서에서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할당버튼으로 변경한다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[▼]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할당버튼에서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미할당버튼으로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변경한다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663700"/>
            <a:ext cx="6502400" cy="46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75140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메뉴권한관리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권한그룹관리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menuAuthMng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사용자정보관리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메뉴권한관리 메뉴 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메뉴의 권한그룹을 등록한다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권한그룹 신규정보를 등록하게 초기화한다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권한그룹을 삭제한다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권한그룹정보를 등록 또는 수정한다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4" y="1583141"/>
            <a:ext cx="6577369" cy="398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8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427378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사용자별권한관리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userAuthMng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사용자정보관리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사용자별권한관리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메뉴를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사용자별로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할당 및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미할당을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관리한다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권한그룹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선택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사용자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ID: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사용자이름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사용자닉네임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소속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A: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소속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B: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소속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C: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 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소속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D: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권한그룹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사옹자이름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사용자닉네임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소속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ABCD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사용하여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미할당사용자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할당사용자 리스트를 출력한다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사용자별권한관리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사용자가 사용자선택 값을 입력하여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미할당사용자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할당사용자 리스트를 출력한다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[&lt;]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할당사용자를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미할당사용자로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적용시킨다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[&gt;]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미할당사용자를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할당사용자로 적용시킨다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2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4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170970"/>
              </p:ext>
            </p:extLst>
          </p:nvPr>
        </p:nvGraphicFramePr>
        <p:xfrm>
          <a:off x="279400" y="485775"/>
          <a:ext cx="9350374" cy="6233523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공통코드관리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comonCodeMng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공통코드관리 메뉴 선택</a:t>
                      </a:r>
                      <a:endParaRPr lang="en-US" altLang="ko-KR" sz="1000" kern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2.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공통코드를 등록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삭제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수정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조회한다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대분류코드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소분류코드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코드명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사용여부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관리자 등급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관리자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대분류코드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소분류코드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코드명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등급을 입력한 뒤 조회버튼을 클릭하면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대분류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코드 리스트가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대분류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리스트를 클릭하면 해당 소분류가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분류선택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분류선택 왼쪽 버튼이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대분류에서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작동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할것인지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소분류에서 작동할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것이지를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결정한다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행을 삭제된다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행추가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행을 추가한다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그리드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정보를 저장한다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행동을 취소한다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서버반영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해당정보를 서버에 반영한다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7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581033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공통코드관리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상세코드관리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comonCodeMng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공통코드관리 메뉴 선택</a:t>
                      </a:r>
                      <a:endParaRPr lang="en-US" altLang="ko-KR" sz="1000" kern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2.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공통코드를 등록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삭제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수정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, </a:t>
                      </a:r>
                      <a:r>
                        <a:rPr lang="ko-KR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조회한다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None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상위공통코드 신규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 등록 팝업을 호출 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호출된 팝업을 작성 후 등록한다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상세코드 신규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 등록 팝업을 호출 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호출된 팝업을 작성 후 등록한다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53" y="1481686"/>
            <a:ext cx="6636507" cy="4025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20" y="4154179"/>
            <a:ext cx="3843195" cy="108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8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728045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쪽지관리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쪽지전송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comMsgSend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통합상담시스템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              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쪽지를 전송한다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발신일자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달 주기로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세팅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이전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] [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오늘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]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받는이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검색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내용검색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소속을 입력 한 후 조회를 클릭하면 대상자 리스트에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대상자 리스트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대상자를 체크하고 쪽지내용작성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전송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쪽지가 전송된다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쪽지관리 화면을 닫는다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56" y="786493"/>
            <a:ext cx="482373" cy="20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1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28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89754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cnslTypeMng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상담유형관리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상담유형을 등록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조회를 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상담유형관리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사용여부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사용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사용자가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상담유형명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 등을 입력한 후 조회 버튼을 클릭하면 아래 상담유형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크리드에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해당 내용이 출력된다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상담유형정보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상담유형구성에서 클릭된 해당 항목이 상담유형정보에 상세정보가 보이게 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코드등록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상담유형정보가 코드등록으로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세팅된다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하위코드등록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상담유형정보가 하위코드등록으로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세팅된다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상담유형정보의 값이 저장된다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상담유형정보가 삭제된다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헤당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작업이 취소된다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서버반영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변경된 상담유형정보가 서버에 반영된다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2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7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026860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내선번호관리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ipInerTelNoMng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&gt;IP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내선번호관리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IP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대한 내선번호를 관리하는 화면이다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aseline="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등급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사용여부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Y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검색어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소속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 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로그인여부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629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79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82606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배치관리현황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batchMng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배치관리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배치관리현황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배치를 등록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조회를 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배치키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+mn-ea"/>
                          <a:ea typeface="+mn-ea"/>
                        </a:rPr>
                        <a:t>배치명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0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배치상태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 err="1" smtClean="0">
                          <a:latin typeface="+mn-ea"/>
                          <a:ea typeface="+mn-ea"/>
                        </a:rPr>
                        <a:t>작업중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 err="1" smtClean="0">
                          <a:latin typeface="+mn-ea"/>
                          <a:ea typeface="+mn-ea"/>
                        </a:rPr>
                        <a:t>작업전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사용여부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미사용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배치키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배치명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배치상태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사용여부 등을 입력한 뒤 조회 버튼을 클릭한다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아래 배치목록 리스트에 해당 리스트가 출력된다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배치목록리스트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배치리스트를 클릭하면 배치실행주기와 배치상세정보의 값이 입력된다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로그확인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선택된 배치에 대한 로그를 확인한다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배치실행주기와 배치상세정보를 등록하기 위해서 초기화 된다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배치실행주기와 배치상세정보 값이 저장된다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3095" cy="4768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2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860454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배치로그조회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batchLogInq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배치관리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배치로그조회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배치로그를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실행일자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당일일자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배치명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실행일자와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배치명을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입력하여 조회버튼을 클릭하면 배치로그 리스트가 출력 된다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4" y="1703543"/>
            <a:ext cx="6603931" cy="40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33842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상담결과통계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cnslResultSttc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상담결과통계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상담결과 통계를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년월일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콜유형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인바운드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아웃바운드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콜백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호전환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예약 표시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상담그룹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생명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손해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해피콜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화재 표시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상담일자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콜유형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상담그룹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상담원을 입력 후 조회 버튼을 클릭하여 상담결과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상담결과통계 데이터를 출력할 수 있는 보고서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1" y="1663700"/>
            <a:ext cx="6502400" cy="480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07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56445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시간대별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cnslTypeTimeSttc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시간대별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시간대별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통계를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년월일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상담그룹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생명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손해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해피콜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화재 표시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상담유형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):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계약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계약내역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,SMS,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안내장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편지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수납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부활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변경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약관대출 등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상담유형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중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상담유형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에 해당되는 상담유형중분류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조회기준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콜기준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상담일자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상담그룹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상담유형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조회기준을 입력 후 조회 버튼을 클릭하여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유형별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시간대별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통계 데이터를 출력할 수 있는 보고서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1" y="1663700"/>
            <a:ext cx="6527699" cy="479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91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957302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유형별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cnslTypeTypeSttc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유형별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유형별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통계를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조회타입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센터구분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인입구분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소속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상담원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상담일자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년월일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상담유형 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센터별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상담유형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데이터값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최종상담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건수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유형형태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소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9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상담일자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상담그룹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상담원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상담유형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조회기준을 입력 후 조회 버튼을 클릭하여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유형별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당일데이터생성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전일 일자로 통계 배치데이터를 생성한다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유형별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통계 데이터를 출력할 수 있는 보고서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배치데이터로</a:t>
                      </a:r>
                      <a:endParaRPr lang="en-US" altLang="ko-KR" sz="9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테이블 </a:t>
                      </a: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TB_STS_IN_STAT, TB_STS_CALL_TY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로 데이터 집계 후 처리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3" y="1838430"/>
            <a:ext cx="6509017" cy="41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62001"/>
              </p:ext>
            </p:extLst>
          </p:nvPr>
        </p:nvGraphicFramePr>
        <p:xfrm>
          <a:off x="279400" y="495300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상담유형비교분석통계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cnslTypeCompAnalSttc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상담유형비교분석통계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 통계를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센터구분 공제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전산 선택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기준년월일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현재년월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기준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센터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기준년월을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 후 조회 버튼을 클릭하여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상담유형비교분석통계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기준년월을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기준으로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이전년도의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~12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기준년월의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~12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월의 상담유형에 대한 건수 및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전월당월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및 전년동월과의 증감 건수를 표시한다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통계 데이터를 출력할 수 있는 보고서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배치데이터로</a:t>
                      </a:r>
                      <a:endParaRPr lang="en-US" altLang="ko-KR" sz="9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테이블 </a:t>
                      </a: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TB_STS_CNSL_CLAS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로 데이터 집계 후 처리</a:t>
                      </a:r>
                      <a:endParaRPr lang="en-US" altLang="ko-KR" sz="9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0175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27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8302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상담유형비교분석통계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cnslTypeCompAnalSttcDmg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상담유형비교분석통계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 통계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손해에 대한 상담유형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조회한다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공제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센터구분 공제 전용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기준년월일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현재년월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기준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센터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기준년월을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입력 후 조회 버튼을 클릭하여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상담유형비교분석통계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손해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Report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조회한다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기준년월을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기준으로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이전년도의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~12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기준년월의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~12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월의 상담유형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손해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대한 건수 및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전월당월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및 전년동월과의 증감 건수를 표시한다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상담유형비교분석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손해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데이터를 출력할 수 있는 보고서 화면을 호출한다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배치데이터로</a:t>
                      </a:r>
                      <a:endParaRPr lang="en-US" altLang="ko-KR" sz="9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테이블 </a:t>
                      </a: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TB_STS_CNSL_CLAS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로 데이터 집계 후 처리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63700"/>
            <a:ext cx="6511738" cy="465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6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789129"/>
              </p:ext>
            </p:extLst>
          </p:nvPr>
        </p:nvGraphicFramePr>
        <p:xfrm>
          <a:off x="279400" y="485775"/>
          <a:ext cx="9350374" cy="6005514"/>
        </p:xfrm>
        <a:graphic>
          <a:graphicData uri="http://schemas.openxmlformats.org/drawingml/2006/table">
            <a:tbl>
              <a:tblPr/>
              <a:tblGrid>
                <a:gridCol w="117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7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19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상담경로별통계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cnslPathSttc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유형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 □보고서  □팝업</a:t>
                      </a:r>
                    </a:p>
                  </a:txBody>
                  <a:tcPr marL="90000" marR="90000" marT="46783" marB="4678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통계현황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상담통계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상담경로별통계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메뉴 선택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상담경로별통계를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출력한다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4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레이아웃</a:t>
                      </a: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흐름 및 기타사항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67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marR="90000" marT="46783" marB="46783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업무구분 </a:t>
                      </a:r>
                      <a:r>
                        <a:rPr lang="en-US" altLang="ko-KR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통합상담시스템 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1000" baseline="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</a:rPr>
                        <a:t>초기 화면 정의</a:t>
                      </a: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센터구분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통계구분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상담원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소속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endParaRPr lang="en-US" altLang="ko-KR" sz="900" baseline="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상담원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조회타입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상담유형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상담일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당일일자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데이터값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건수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최종상담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err="1" smtClean="0">
                          <a:latin typeface="+mn-ea"/>
                          <a:ea typeface="+mn-ea"/>
                        </a:rPr>
                        <a:t>인입구분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  <a:p>
                      <a:pPr marL="180975" lvl="1" indent="0">
                        <a:buFont typeface="Arial" pitchFamily="34" charset="0"/>
                        <a:buChar char="•"/>
                      </a:pPr>
                      <a:endParaRPr lang="en-US" altLang="ko-KR" sz="10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</a:endParaRPr>
                    </a:p>
                    <a:p>
                      <a:pPr marL="180975" indent="-180975" algn="l" defTabSz="914400" rtl="0" eaLnBrk="1" latinLnBrk="1" hangingPunct="1">
                        <a:buFont typeface="+mj-lt"/>
                        <a:buAutoNum type="arabicPeriod"/>
                      </a:pPr>
                      <a:r>
                        <a:rPr lang="ko-KR" altLang="en-US" sz="1000" kern="1200" dirty="0" smtClean="0">
                          <a:solidFill>
                            <a:srgbClr val="0033CC"/>
                          </a:solidFill>
                          <a:latin typeface="+mn-ea"/>
                          <a:ea typeface="+mn-ea"/>
                          <a:cs typeface="+mn-cs"/>
                        </a:rPr>
                        <a:t>사용 절차</a:t>
                      </a:r>
                      <a:endParaRPr lang="en-US" altLang="ko-KR" sz="1000" kern="1200" dirty="0" smtClean="0">
                        <a:solidFill>
                          <a:srgbClr val="0033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lvl="1" indent="0" algn="l" defTabSz="914400" rtl="0" eaLnBrk="1" latinLnBrk="1" hangingPunct="1">
                        <a:buFont typeface="Arial" pitchFamily="34" charset="0"/>
                        <a:buNone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통계구분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소속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상담원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조회타입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상담유형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상담일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데이터값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인입구분을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입력한 후 조회버튼을 클릭하면 </a:t>
                      </a:r>
                      <a:r>
                        <a:rPr lang="ko-KR" altLang="en-US" sz="900" baseline="0" dirty="0" err="1" smtClean="0">
                          <a:latin typeface="+mn-ea"/>
                          <a:ea typeface="+mn-ea"/>
                        </a:rPr>
                        <a:t>상담경로별</a:t>
                      </a:r>
                      <a:r>
                        <a:rPr lang="ko-KR" altLang="en-US" sz="900" baseline="0" dirty="0" smtClean="0">
                          <a:latin typeface="+mn-ea"/>
                          <a:ea typeface="+mn-ea"/>
                        </a:rPr>
                        <a:t> 통계 값이 출력된다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엑셀다운로드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사용자는 엑셀다운로드 버튼을 클릭하여 조회 된 </a:t>
                      </a:r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상담경로별통계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데이터를 출력할 수 있는 보고서 화면을 호출한다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배치데이터로</a:t>
                      </a:r>
                      <a:endParaRPr lang="en-US" altLang="ko-KR" sz="900" kern="1200" baseline="0" dirty="0" smtClean="0">
                        <a:solidFill>
                          <a:schemeClr val="accent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테이블 </a:t>
                      </a: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TB_STS_IN_STAT</a:t>
                      </a:r>
                    </a:p>
                    <a:p>
                      <a:pPr marL="180975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900" kern="1200" baseline="0" dirty="0" smtClean="0">
                          <a:solidFill>
                            <a:schemeClr val="accent2"/>
                          </a:solidFill>
                          <a:latin typeface="+mn-ea"/>
                          <a:ea typeface="+mn-ea"/>
                          <a:cs typeface="+mn-cs"/>
                        </a:rPr>
                        <a:t>로 데이터 집계 후 처리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46783" marB="46783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5" y="1698596"/>
            <a:ext cx="6506536" cy="41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90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31753</TotalTime>
  <Words>13279</Words>
  <Application>Microsoft Office PowerPoint</Application>
  <PresentationFormat>A4 용지(210x297mm)</PresentationFormat>
  <Paragraphs>3140</Paragraphs>
  <Slides>107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107</vt:i4>
      </vt:variant>
    </vt:vector>
  </HeadingPairs>
  <TitlesOfParts>
    <vt:vector size="123" baseType="lpstr">
      <vt:lpstr>굴림</vt:lpstr>
      <vt:lpstr>맑은 고딕</vt:lpstr>
      <vt:lpstr>바탕</vt:lpstr>
      <vt:lpstr>Arial</vt:lpstr>
      <vt:lpstr>Franklin Gothic Book</vt:lpstr>
      <vt:lpstr>Perpetua</vt:lpstr>
      <vt:lpstr>Times New Roman</vt:lpstr>
      <vt:lpstr>기본 디자인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한화S&amp;C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 표준양식(파워포인트_가로)</dc:title>
  <dc:subject>문서 표준양식(파워포인트_가로)</dc:subject>
  <dc:creator>정훈</dc:creator>
  <cp:keywords>문서 표준양식(파워포인트_가로)</cp:keywords>
  <cp:lastModifiedBy>최운학</cp:lastModifiedBy>
  <cp:revision>1635</cp:revision>
  <cp:lastPrinted>2020-02-27T00:18:25Z</cp:lastPrinted>
  <dcterms:created xsi:type="dcterms:W3CDTF">2006-01-31T07:22:20Z</dcterms:created>
  <dcterms:modified xsi:type="dcterms:W3CDTF">2020-06-16T08:16:51Z</dcterms:modified>
  <cp:category>문서 표준양식(파워포인트_가로)</cp:category>
</cp:coreProperties>
</file>